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15"/>
  </p:notesMasterIdLst>
  <p:sldIdLst>
    <p:sldId id="256" r:id="rId3"/>
    <p:sldId id="258" r:id="rId4"/>
    <p:sldId id="259" r:id="rId5"/>
    <p:sldId id="260" r:id="rId6"/>
    <p:sldId id="257" r:id="rId7"/>
    <p:sldId id="261" r:id="rId8"/>
    <p:sldId id="262" r:id="rId9"/>
    <p:sldId id="263"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5" r:id="rId27"/>
    <p:sldId id="283" r:id="rId28"/>
    <p:sldId id="284" r:id="rId29"/>
    <p:sldId id="285" r:id="rId30"/>
    <p:sldId id="287" r:id="rId31"/>
    <p:sldId id="288" r:id="rId32"/>
    <p:sldId id="298" r:id="rId33"/>
    <p:sldId id="297" r:id="rId34"/>
    <p:sldId id="299" r:id="rId35"/>
    <p:sldId id="300" r:id="rId36"/>
    <p:sldId id="301" r:id="rId37"/>
    <p:sldId id="289" r:id="rId38"/>
    <p:sldId id="290" r:id="rId39"/>
    <p:sldId id="291" r:id="rId40"/>
    <p:sldId id="293" r:id="rId41"/>
    <p:sldId id="292" r:id="rId42"/>
    <p:sldId id="302" r:id="rId43"/>
    <p:sldId id="303" r:id="rId44"/>
    <p:sldId id="304" r:id="rId45"/>
    <p:sldId id="305" r:id="rId46"/>
    <p:sldId id="294" r:id="rId47"/>
    <p:sldId id="295" r:id="rId48"/>
    <p:sldId id="296" r:id="rId49"/>
    <p:sldId id="306" r:id="rId50"/>
    <p:sldId id="307" r:id="rId51"/>
    <p:sldId id="308" r:id="rId52"/>
    <p:sldId id="309" r:id="rId53"/>
    <p:sldId id="310" r:id="rId54"/>
    <p:sldId id="311" r:id="rId55"/>
    <p:sldId id="312"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33" r:id="rId69"/>
    <p:sldId id="334" r:id="rId70"/>
    <p:sldId id="335" r:id="rId71"/>
    <p:sldId id="344" r:id="rId72"/>
    <p:sldId id="336" r:id="rId73"/>
    <p:sldId id="337" r:id="rId74"/>
    <p:sldId id="338" r:id="rId75"/>
    <p:sldId id="358" r:id="rId76"/>
    <p:sldId id="360" r:id="rId77"/>
    <p:sldId id="339" r:id="rId78"/>
    <p:sldId id="340" r:id="rId79"/>
    <p:sldId id="327" r:id="rId80"/>
    <p:sldId id="341" r:id="rId81"/>
    <p:sldId id="342" r:id="rId82"/>
    <p:sldId id="329" r:id="rId83"/>
    <p:sldId id="330" r:id="rId84"/>
    <p:sldId id="331" r:id="rId85"/>
    <p:sldId id="345" r:id="rId86"/>
    <p:sldId id="375" r:id="rId87"/>
    <p:sldId id="374" r:id="rId88"/>
    <p:sldId id="373" r:id="rId89"/>
    <p:sldId id="372" r:id="rId90"/>
    <p:sldId id="371" r:id="rId91"/>
    <p:sldId id="370" r:id="rId92"/>
    <p:sldId id="369" r:id="rId93"/>
    <p:sldId id="346" r:id="rId94"/>
    <p:sldId id="332" r:id="rId95"/>
    <p:sldId id="347" r:id="rId96"/>
    <p:sldId id="348" r:id="rId97"/>
    <p:sldId id="349" r:id="rId98"/>
    <p:sldId id="351" r:id="rId99"/>
    <p:sldId id="352" r:id="rId100"/>
    <p:sldId id="353" r:id="rId101"/>
    <p:sldId id="354" r:id="rId102"/>
    <p:sldId id="350" r:id="rId103"/>
    <p:sldId id="361" r:id="rId104"/>
    <p:sldId id="356" r:id="rId105"/>
    <p:sldId id="355" r:id="rId106"/>
    <p:sldId id="357" r:id="rId107"/>
    <p:sldId id="362" r:id="rId108"/>
    <p:sldId id="363" r:id="rId109"/>
    <p:sldId id="364" r:id="rId110"/>
    <p:sldId id="365" r:id="rId111"/>
    <p:sldId id="366" r:id="rId112"/>
    <p:sldId id="367" r:id="rId113"/>
    <p:sldId id="36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CA7D7-55FA-4532-A181-8B3D0ADF0C8F}" v="239" dt="2023-10-29T16:32:40.347"/>
    <p1510:client id="{40D46129-CD44-28AD-E267-DE36015BA01C}" v="131" dt="2023-11-06T02:08:25.027"/>
    <p1510:client id="{62F0BF31-D631-1220-5F2D-05E9AA610CD2}" v="5" dt="2023-10-30T16:27:16.298"/>
    <p1510:client id="{6CFF8E58-9CD8-7AF7-4527-F97F65E4EAF8}" v="32" dt="2023-11-06T05:19:45.544"/>
    <p1510:client id="{7501160A-E5D9-B57A-5F74-BFE08DD0C0C7}" v="210" dt="2023-11-07T02:00:53.803"/>
    <p1510:client id="{85AD0724-F2F9-5789-62FE-06B645628B85}" v="64" dt="2023-11-05T17:10:14.489"/>
    <p1510:client id="{968EFE16-5617-580A-5BFD-8551A2B7D40D}" v="27" dt="2023-11-06T10:55:58.721"/>
    <p1510:client id="{99057A5E-ECCC-97FC-1406-F5AB73FEC2DF}" v="248" dt="2023-10-30T02:11:26.408"/>
    <p1510:client id="{B3169605-42B0-342D-568A-D94164680101}" v="58" dt="2023-11-01T16:44:12.462"/>
    <p1510:client id="{B986593A-DAB8-0E54-5F11-386E05EAE654}" v="243" dt="2023-11-02T06:41:28.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776FE-A60B-4DA8-BE75-599ABE4E2FF5}" type="datetimeFigureOut">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6A87-8C9F-4631-A3C2-DA0005A2347C}" type="slidenum">
              <a:t>‹#›</a:t>
            </a:fld>
            <a:endParaRPr lang="en-US"/>
          </a:p>
        </p:txBody>
      </p:sp>
    </p:spTree>
    <p:extLst>
      <p:ext uri="{BB962C8B-B14F-4D97-AF65-F5344CB8AC3E}">
        <p14:creationId xmlns:p14="http://schemas.microsoft.com/office/powerpoint/2010/main" val="223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5A3BD6-4924-EF4C-D219-165248AB5138}"/>
              </a:ext>
            </a:extLst>
          </p:cNvPr>
          <p:cNvSpPr>
            <a:spLocks noGrp="1" noChangeArrowheads="1"/>
          </p:cNvSpPr>
          <p:nvPr>
            <p:ph type="sldNum" sz="quarter" idx="5"/>
          </p:nvPr>
        </p:nvSpPr>
        <p:spPr>
          <a:ln/>
        </p:spPr>
        <p:txBody>
          <a:bodyPr/>
          <a:lstStyle/>
          <a:p>
            <a:fld id="{F3777D99-D205-49F8-A27B-6A47FE7DFB07}" type="slidenum">
              <a:rPr lang="en-US" altLang="en-US"/>
              <a:pPr/>
              <a:t>85</a:t>
            </a:fld>
            <a:endParaRPr lang="en-US" altLang="en-US"/>
          </a:p>
        </p:txBody>
      </p:sp>
      <p:sp>
        <p:nvSpPr>
          <p:cNvPr id="146434" name="Rectangle 2">
            <a:extLst>
              <a:ext uri="{FF2B5EF4-FFF2-40B4-BE49-F238E27FC236}">
                <a16:creationId xmlns:a16="http://schemas.microsoft.com/office/drawing/2014/main" id="{9CFEEB5E-46B0-DF5D-816F-468CD7046579}"/>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46435" name="Rectangle 3">
            <a:extLst>
              <a:ext uri="{FF2B5EF4-FFF2-40B4-BE49-F238E27FC236}">
                <a16:creationId xmlns:a16="http://schemas.microsoft.com/office/drawing/2014/main" id="{A813C331-3F57-E0C6-9114-1C6717EBC47B}"/>
              </a:ext>
            </a:extLst>
          </p:cNvPr>
          <p:cNvSpPr txBox="1">
            <a:spLocks noGrp="1" noChangeArrowheads="1"/>
          </p:cNvSpPr>
          <p:nvPr>
            <p:ph type="body" idx="1"/>
          </p:nvPr>
        </p:nvSpPr>
        <p:spPr>
          <a:xfrm>
            <a:off x="503238" y="4316413"/>
            <a:ext cx="5856287" cy="4060825"/>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DD13C04-9EF2-081D-0141-D10BA6C9A085}"/>
              </a:ext>
            </a:extLst>
          </p:cNvPr>
          <p:cNvSpPr>
            <a:spLocks noGrp="1" noChangeArrowheads="1"/>
          </p:cNvSpPr>
          <p:nvPr>
            <p:ph type="sldNum" sz="quarter" idx="5"/>
          </p:nvPr>
        </p:nvSpPr>
        <p:spPr>
          <a:ln/>
        </p:spPr>
        <p:txBody>
          <a:bodyPr/>
          <a:lstStyle/>
          <a:p>
            <a:fld id="{B0B6971F-CE7E-4808-814B-FCC0751EF19B}" type="slidenum">
              <a:rPr lang="en-US" altLang="en-US"/>
              <a:pPr/>
              <a:t>85</a:t>
            </a:fld>
            <a:endParaRPr lang="en-US" altLang="en-US"/>
          </a:p>
        </p:txBody>
      </p:sp>
      <p:sp>
        <p:nvSpPr>
          <p:cNvPr id="148482" name="Rectangle 2">
            <a:extLst>
              <a:ext uri="{FF2B5EF4-FFF2-40B4-BE49-F238E27FC236}">
                <a16:creationId xmlns:a16="http://schemas.microsoft.com/office/drawing/2014/main" id="{C7790576-5460-1E3F-D7AD-87FA894194D8}"/>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48483" name="Rectangle 3">
            <a:extLst>
              <a:ext uri="{FF2B5EF4-FFF2-40B4-BE49-F238E27FC236}">
                <a16:creationId xmlns:a16="http://schemas.microsoft.com/office/drawing/2014/main" id="{EA584CB9-E909-89ED-C817-112BD65B9FF8}"/>
              </a:ext>
            </a:extLst>
          </p:cNvPr>
          <p:cNvSpPr txBox="1">
            <a:spLocks noGrp="1" noChangeArrowheads="1"/>
          </p:cNvSpPr>
          <p:nvPr>
            <p:ph type="body" idx="1"/>
          </p:nvPr>
        </p:nvSpPr>
        <p:spPr>
          <a:xfrm>
            <a:off x="503238" y="4316413"/>
            <a:ext cx="5856287" cy="4060825"/>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8CEC357-8470-CB69-8B45-0043D793A963}"/>
              </a:ext>
            </a:extLst>
          </p:cNvPr>
          <p:cNvSpPr>
            <a:spLocks noGrp="1" noChangeArrowheads="1"/>
          </p:cNvSpPr>
          <p:nvPr>
            <p:ph type="sldNum" sz="quarter" idx="5"/>
          </p:nvPr>
        </p:nvSpPr>
        <p:spPr>
          <a:ln/>
        </p:spPr>
        <p:txBody>
          <a:bodyPr/>
          <a:lstStyle/>
          <a:p>
            <a:fld id="{467955FC-C2B0-4F77-BF24-BA8843F69483}" type="slidenum">
              <a:rPr lang="en-US" altLang="en-US"/>
              <a:pPr/>
              <a:t>85</a:t>
            </a:fld>
            <a:endParaRPr lang="en-US" altLang="en-US"/>
          </a:p>
        </p:txBody>
      </p:sp>
      <p:sp>
        <p:nvSpPr>
          <p:cNvPr id="150530" name="Rectangle 2">
            <a:extLst>
              <a:ext uri="{FF2B5EF4-FFF2-40B4-BE49-F238E27FC236}">
                <a16:creationId xmlns:a16="http://schemas.microsoft.com/office/drawing/2014/main" id="{61904D96-1180-0B7B-38C1-AB892019B471}"/>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50531" name="Rectangle 3">
            <a:extLst>
              <a:ext uri="{FF2B5EF4-FFF2-40B4-BE49-F238E27FC236}">
                <a16:creationId xmlns:a16="http://schemas.microsoft.com/office/drawing/2014/main" id="{AAA22308-AC7F-6752-C32C-6ABDCF12FB44}"/>
              </a:ext>
            </a:extLst>
          </p:cNvPr>
          <p:cNvSpPr txBox="1">
            <a:spLocks noGrp="1" noChangeArrowheads="1"/>
          </p:cNvSpPr>
          <p:nvPr>
            <p:ph type="body" idx="1"/>
          </p:nvPr>
        </p:nvSpPr>
        <p:spPr>
          <a:xfrm>
            <a:off x="503238" y="4316413"/>
            <a:ext cx="5856287" cy="4060825"/>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91EFBF-F327-CA11-A164-DB6E92C19D32}"/>
              </a:ext>
            </a:extLst>
          </p:cNvPr>
          <p:cNvSpPr>
            <a:spLocks noGrp="1" noChangeArrowheads="1"/>
          </p:cNvSpPr>
          <p:nvPr>
            <p:ph type="sldNum" sz="quarter" idx="5"/>
          </p:nvPr>
        </p:nvSpPr>
        <p:spPr>
          <a:ln/>
        </p:spPr>
        <p:txBody>
          <a:bodyPr/>
          <a:lstStyle/>
          <a:p>
            <a:fld id="{877CD9D0-D257-4659-96C8-62C9C4B08D7F}" type="slidenum">
              <a:rPr lang="en-US" altLang="en-US"/>
              <a:pPr/>
              <a:t>85</a:t>
            </a:fld>
            <a:endParaRPr lang="en-US" altLang="en-US"/>
          </a:p>
        </p:txBody>
      </p:sp>
      <p:sp>
        <p:nvSpPr>
          <p:cNvPr id="152578" name="Rectangle 2">
            <a:extLst>
              <a:ext uri="{FF2B5EF4-FFF2-40B4-BE49-F238E27FC236}">
                <a16:creationId xmlns:a16="http://schemas.microsoft.com/office/drawing/2014/main" id="{114295EB-C2C0-A630-D9F1-D697424CA3F9}"/>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52579" name="Rectangle 3">
            <a:extLst>
              <a:ext uri="{FF2B5EF4-FFF2-40B4-BE49-F238E27FC236}">
                <a16:creationId xmlns:a16="http://schemas.microsoft.com/office/drawing/2014/main" id="{89DC7E95-4431-4FE0-39DA-8C9F44898BEA}"/>
              </a:ext>
            </a:extLst>
          </p:cNvPr>
          <p:cNvSpPr txBox="1">
            <a:spLocks noGrp="1" noChangeArrowheads="1"/>
          </p:cNvSpPr>
          <p:nvPr>
            <p:ph type="body" idx="1"/>
          </p:nvPr>
        </p:nvSpPr>
        <p:spPr>
          <a:xfrm>
            <a:off x="503238" y="4316413"/>
            <a:ext cx="5856287" cy="4060825"/>
          </a:xfrm>
          <a:ln/>
        </p:spPr>
        <p:txBody>
          <a:bodyPr wrap="none" anchor="ctr"/>
          <a:lstStyle/>
          <a:p>
            <a:pPr defTabSz="457200"/>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F8E4A73-3762-D27F-89EF-A9CDC0306B82}"/>
              </a:ext>
            </a:extLst>
          </p:cNvPr>
          <p:cNvSpPr>
            <a:spLocks noGrp="1" noChangeArrowheads="1"/>
          </p:cNvSpPr>
          <p:nvPr>
            <p:ph type="sldNum" sz="quarter" idx="5"/>
          </p:nvPr>
        </p:nvSpPr>
        <p:spPr>
          <a:ln/>
        </p:spPr>
        <p:txBody>
          <a:bodyPr/>
          <a:lstStyle/>
          <a:p>
            <a:fld id="{A320BE94-187D-497D-94A4-F8D5B8B0A278}" type="slidenum">
              <a:rPr lang="en-US" altLang="en-US"/>
              <a:pPr/>
              <a:t>85</a:t>
            </a:fld>
            <a:endParaRPr lang="en-US" altLang="en-US"/>
          </a:p>
        </p:txBody>
      </p:sp>
      <p:sp>
        <p:nvSpPr>
          <p:cNvPr id="154626" name="Rectangle 2">
            <a:extLst>
              <a:ext uri="{FF2B5EF4-FFF2-40B4-BE49-F238E27FC236}">
                <a16:creationId xmlns:a16="http://schemas.microsoft.com/office/drawing/2014/main" id="{182EC356-EC5A-F220-CC45-466201E665E2}"/>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54627" name="Rectangle 3">
            <a:extLst>
              <a:ext uri="{FF2B5EF4-FFF2-40B4-BE49-F238E27FC236}">
                <a16:creationId xmlns:a16="http://schemas.microsoft.com/office/drawing/2014/main" id="{250FD35D-A582-526E-0AF2-F9BF478CA5C5}"/>
              </a:ext>
            </a:extLst>
          </p:cNvPr>
          <p:cNvSpPr txBox="1">
            <a:spLocks noGrp="1" noChangeArrowheads="1"/>
          </p:cNvSpPr>
          <p:nvPr>
            <p:ph type="body" idx="1"/>
          </p:nvPr>
        </p:nvSpPr>
        <p:spPr>
          <a:xfrm>
            <a:off x="503238" y="4316413"/>
            <a:ext cx="5856287" cy="4060825"/>
          </a:xfrm>
          <a:ln/>
        </p:spPr>
        <p:txBody>
          <a:bodyPr wrap="none" anchor="ctr"/>
          <a:lstStyle/>
          <a:p>
            <a:pPr defTabSz="457200"/>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A5D22D7-7C94-9AB9-B5C2-251ED8AACA03}"/>
              </a:ext>
            </a:extLst>
          </p:cNvPr>
          <p:cNvSpPr>
            <a:spLocks noGrp="1" noChangeArrowheads="1"/>
          </p:cNvSpPr>
          <p:nvPr>
            <p:ph type="sldNum" sz="quarter" idx="5"/>
          </p:nvPr>
        </p:nvSpPr>
        <p:spPr>
          <a:ln/>
        </p:spPr>
        <p:txBody>
          <a:bodyPr/>
          <a:lstStyle/>
          <a:p>
            <a:fld id="{6493C2B4-19EA-482D-8626-AECF3355D541}" type="slidenum">
              <a:rPr lang="en-US" altLang="en-US"/>
              <a:pPr/>
              <a:t>85</a:t>
            </a:fld>
            <a:endParaRPr lang="en-US" altLang="en-US"/>
          </a:p>
        </p:txBody>
      </p:sp>
      <p:sp>
        <p:nvSpPr>
          <p:cNvPr id="156674" name="Rectangle 2">
            <a:extLst>
              <a:ext uri="{FF2B5EF4-FFF2-40B4-BE49-F238E27FC236}">
                <a16:creationId xmlns:a16="http://schemas.microsoft.com/office/drawing/2014/main" id="{F7668D57-71DE-C695-CCC7-AA76A89457F0}"/>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56675" name="Rectangle 3">
            <a:extLst>
              <a:ext uri="{FF2B5EF4-FFF2-40B4-BE49-F238E27FC236}">
                <a16:creationId xmlns:a16="http://schemas.microsoft.com/office/drawing/2014/main" id="{89AE503E-94B8-036B-C144-520C33C1DA76}"/>
              </a:ext>
            </a:extLst>
          </p:cNvPr>
          <p:cNvSpPr txBox="1">
            <a:spLocks noGrp="1" noChangeArrowheads="1"/>
          </p:cNvSpPr>
          <p:nvPr>
            <p:ph type="body" idx="1"/>
          </p:nvPr>
        </p:nvSpPr>
        <p:spPr>
          <a:xfrm>
            <a:off x="503238" y="4316413"/>
            <a:ext cx="5856287" cy="4060825"/>
          </a:xfrm>
          <a:ln/>
        </p:spPr>
        <p:txBody>
          <a:bodyPr wrap="none" anchor="ctr"/>
          <a:lstStyle/>
          <a:p>
            <a:pPr defTabSz="457200"/>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B403E4A-A060-A10E-65B6-23F6CF00D0CE}"/>
              </a:ext>
            </a:extLst>
          </p:cNvPr>
          <p:cNvSpPr>
            <a:spLocks noGrp="1" noChangeArrowheads="1"/>
          </p:cNvSpPr>
          <p:nvPr>
            <p:ph type="sldNum" sz="quarter" idx="5"/>
          </p:nvPr>
        </p:nvSpPr>
        <p:spPr>
          <a:ln/>
        </p:spPr>
        <p:txBody>
          <a:bodyPr/>
          <a:lstStyle/>
          <a:p>
            <a:fld id="{B9997436-EF16-402F-A5B5-380CB56D0844}" type="slidenum">
              <a:rPr lang="en-US" altLang="en-US"/>
              <a:pPr/>
              <a:t>85</a:t>
            </a:fld>
            <a:endParaRPr lang="en-US" altLang="en-US"/>
          </a:p>
        </p:txBody>
      </p:sp>
      <p:sp>
        <p:nvSpPr>
          <p:cNvPr id="158722" name="Rectangle 2">
            <a:extLst>
              <a:ext uri="{FF2B5EF4-FFF2-40B4-BE49-F238E27FC236}">
                <a16:creationId xmlns:a16="http://schemas.microsoft.com/office/drawing/2014/main" id="{463B9D1F-945C-BD9C-CCBE-6240BC0171AD}"/>
              </a:ext>
            </a:extLst>
          </p:cNvPr>
          <p:cNvSpPr>
            <a:spLocks noGrp="1" noRot="1" noChangeAspect="1" noChangeArrowheads="1" noTextEdit="1"/>
          </p:cNvSpPr>
          <p:nvPr>
            <p:ph type="sldImg"/>
          </p:nvPr>
        </p:nvSpPr>
        <p:spPr>
          <a:xfrm>
            <a:off x="-13828713" y="303213"/>
            <a:ext cx="27660601" cy="15559087"/>
          </a:xfrm>
          <a:solidFill>
            <a:srgbClr val="FFFFFF"/>
          </a:solidFill>
          <a:ln/>
        </p:spPr>
      </p:sp>
      <p:sp>
        <p:nvSpPr>
          <p:cNvPr id="158723" name="Rectangle 3">
            <a:extLst>
              <a:ext uri="{FF2B5EF4-FFF2-40B4-BE49-F238E27FC236}">
                <a16:creationId xmlns:a16="http://schemas.microsoft.com/office/drawing/2014/main" id="{EAADDA24-4B41-68F0-D5DC-2906341A1CC4}"/>
              </a:ext>
            </a:extLst>
          </p:cNvPr>
          <p:cNvSpPr txBox="1">
            <a:spLocks noGrp="1" noChangeArrowheads="1"/>
          </p:cNvSpPr>
          <p:nvPr>
            <p:ph type="body" idx="1"/>
          </p:nvPr>
        </p:nvSpPr>
        <p:spPr>
          <a:xfrm>
            <a:off x="503238" y="4316413"/>
            <a:ext cx="5856287" cy="4060825"/>
          </a:xfrm>
          <a:ln/>
        </p:spPr>
        <p:txBody>
          <a:bodyPr wrap="none" anchor="ctr"/>
          <a:lstStyle/>
          <a:p>
            <a:pPr defTabSz="457200"/>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554" name="Group 2">
            <a:extLst>
              <a:ext uri="{FF2B5EF4-FFF2-40B4-BE49-F238E27FC236}">
                <a16:creationId xmlns:a16="http://schemas.microsoft.com/office/drawing/2014/main" id="{98A263F1-707F-FA36-6D02-688B2EE1F75A}"/>
              </a:ext>
            </a:extLst>
          </p:cNvPr>
          <p:cNvGrpSpPr>
            <a:grpSpLocks/>
          </p:cNvGrpSpPr>
          <p:nvPr/>
        </p:nvGrpSpPr>
        <p:grpSpPr bwMode="auto">
          <a:xfrm>
            <a:off x="1" y="2438401"/>
            <a:ext cx="12012084" cy="1052513"/>
            <a:chOff x="0" y="1536"/>
            <a:chExt cx="5675" cy="663"/>
          </a:xfrm>
        </p:grpSpPr>
        <p:grpSp>
          <p:nvGrpSpPr>
            <p:cNvPr id="23555" name="Group 3">
              <a:extLst>
                <a:ext uri="{FF2B5EF4-FFF2-40B4-BE49-F238E27FC236}">
                  <a16:creationId xmlns:a16="http://schemas.microsoft.com/office/drawing/2014/main" id="{C25D37B5-F9FE-AAB7-AEF8-2C8FDCE73A0E}"/>
                </a:ext>
              </a:extLst>
            </p:cNvPr>
            <p:cNvGrpSpPr>
              <a:grpSpLocks/>
            </p:cNvGrpSpPr>
            <p:nvPr/>
          </p:nvGrpSpPr>
          <p:grpSpPr bwMode="auto">
            <a:xfrm>
              <a:off x="183" y="1604"/>
              <a:ext cx="448" cy="299"/>
              <a:chOff x="720" y="336"/>
              <a:chExt cx="624" cy="432"/>
            </a:xfrm>
          </p:grpSpPr>
          <p:sp>
            <p:nvSpPr>
              <p:cNvPr id="23556" name="Rectangle 4">
                <a:extLst>
                  <a:ext uri="{FF2B5EF4-FFF2-40B4-BE49-F238E27FC236}">
                    <a16:creationId xmlns:a16="http://schemas.microsoft.com/office/drawing/2014/main" id="{6AB7979C-B2CB-B259-B0F8-727F1B774C4D}"/>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7" name="Rectangle 5">
                <a:extLst>
                  <a:ext uri="{FF2B5EF4-FFF2-40B4-BE49-F238E27FC236}">
                    <a16:creationId xmlns:a16="http://schemas.microsoft.com/office/drawing/2014/main" id="{ACDC6430-FA72-947B-C923-41E5094744A4}"/>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3558" name="Group 6">
              <a:extLst>
                <a:ext uri="{FF2B5EF4-FFF2-40B4-BE49-F238E27FC236}">
                  <a16:creationId xmlns:a16="http://schemas.microsoft.com/office/drawing/2014/main" id="{7768D6A4-C87D-2626-0C61-E647D19A7CD3}"/>
                </a:ext>
              </a:extLst>
            </p:cNvPr>
            <p:cNvGrpSpPr>
              <a:grpSpLocks/>
            </p:cNvGrpSpPr>
            <p:nvPr/>
          </p:nvGrpSpPr>
          <p:grpSpPr bwMode="auto">
            <a:xfrm>
              <a:off x="261" y="1870"/>
              <a:ext cx="465" cy="299"/>
              <a:chOff x="912" y="2640"/>
              <a:chExt cx="672" cy="432"/>
            </a:xfrm>
          </p:grpSpPr>
          <p:sp>
            <p:nvSpPr>
              <p:cNvPr id="23559" name="Rectangle 7">
                <a:extLst>
                  <a:ext uri="{FF2B5EF4-FFF2-40B4-BE49-F238E27FC236}">
                    <a16:creationId xmlns:a16="http://schemas.microsoft.com/office/drawing/2014/main" id="{AFF0837A-2191-A263-0114-CD63A656482A}"/>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0" name="Rectangle 8">
                <a:extLst>
                  <a:ext uri="{FF2B5EF4-FFF2-40B4-BE49-F238E27FC236}">
                    <a16:creationId xmlns:a16="http://schemas.microsoft.com/office/drawing/2014/main" id="{E7000ECB-4F69-2DAD-779C-92DBA72D5E86}"/>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3561" name="Rectangle 9">
              <a:extLst>
                <a:ext uri="{FF2B5EF4-FFF2-40B4-BE49-F238E27FC236}">
                  <a16:creationId xmlns:a16="http://schemas.microsoft.com/office/drawing/2014/main" id="{5A44E21C-D565-5DC0-2E76-B7E4317AD0C7}"/>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2" name="Rectangle 10">
              <a:extLst>
                <a:ext uri="{FF2B5EF4-FFF2-40B4-BE49-F238E27FC236}">
                  <a16:creationId xmlns:a16="http://schemas.microsoft.com/office/drawing/2014/main" id="{235DE912-D594-6804-9809-3604AE40B608}"/>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3" name="Rectangle 11">
              <a:extLst>
                <a:ext uri="{FF2B5EF4-FFF2-40B4-BE49-F238E27FC236}">
                  <a16:creationId xmlns:a16="http://schemas.microsoft.com/office/drawing/2014/main" id="{5D73F825-23B9-A152-5A27-6B61BBAF117D}"/>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3564" name="Rectangle 12">
            <a:extLst>
              <a:ext uri="{FF2B5EF4-FFF2-40B4-BE49-F238E27FC236}">
                <a16:creationId xmlns:a16="http://schemas.microsoft.com/office/drawing/2014/main" id="{15F8B374-9DE2-B513-9418-90CD50FB1807}"/>
              </a:ext>
            </a:extLst>
          </p:cNvPr>
          <p:cNvSpPr>
            <a:spLocks noGrp="1" noChangeArrowheads="1"/>
          </p:cNvSpPr>
          <p:nvPr>
            <p:ph type="ctrTitle"/>
          </p:nvPr>
        </p:nvSpPr>
        <p:spPr>
          <a:xfrm>
            <a:off x="1320800" y="1676400"/>
            <a:ext cx="10363200" cy="1462088"/>
          </a:xfrm>
        </p:spPr>
        <p:txBody>
          <a:bodyPr/>
          <a:lstStyle>
            <a:lvl1pPr>
              <a:defRPr/>
            </a:lvl1pPr>
          </a:lstStyle>
          <a:p>
            <a:pPr lvl="0"/>
            <a:r>
              <a:rPr lang="en-US" altLang="en-US" noProof="0"/>
              <a:t>Click to edit Master title style</a:t>
            </a:r>
          </a:p>
        </p:txBody>
      </p:sp>
      <p:sp>
        <p:nvSpPr>
          <p:cNvPr id="23565" name="Rectangle 13">
            <a:extLst>
              <a:ext uri="{FF2B5EF4-FFF2-40B4-BE49-F238E27FC236}">
                <a16:creationId xmlns:a16="http://schemas.microsoft.com/office/drawing/2014/main" id="{A5B16E40-5CD0-8C15-9BA1-C366FEBC03D4}"/>
              </a:ext>
            </a:extLst>
          </p:cNvPr>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3566" name="Rectangle 14">
            <a:extLst>
              <a:ext uri="{FF2B5EF4-FFF2-40B4-BE49-F238E27FC236}">
                <a16:creationId xmlns:a16="http://schemas.microsoft.com/office/drawing/2014/main" id="{135D3C83-9620-3264-4569-2CC8D9716CA7}"/>
              </a:ext>
            </a:extLst>
          </p:cNvPr>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endParaRPr lang="en-US" altLang="en-US"/>
          </a:p>
        </p:txBody>
      </p:sp>
      <p:sp>
        <p:nvSpPr>
          <p:cNvPr id="23567" name="Rectangle 15">
            <a:extLst>
              <a:ext uri="{FF2B5EF4-FFF2-40B4-BE49-F238E27FC236}">
                <a16:creationId xmlns:a16="http://schemas.microsoft.com/office/drawing/2014/main" id="{ECC14D95-A2F4-9CFB-B494-A94CA488FD51}"/>
              </a:ext>
            </a:extLst>
          </p:cNvPr>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ltLang="en-US"/>
          </a:p>
        </p:txBody>
      </p:sp>
      <p:sp>
        <p:nvSpPr>
          <p:cNvPr id="23568" name="Rectangle 16">
            <a:extLst>
              <a:ext uri="{FF2B5EF4-FFF2-40B4-BE49-F238E27FC236}">
                <a16:creationId xmlns:a16="http://schemas.microsoft.com/office/drawing/2014/main" id="{5AFEC5B5-7067-279E-AFE0-C555F120207D}"/>
              </a:ext>
            </a:extLst>
          </p:cNvPr>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BB6847F8-3B0D-44B9-A5BE-D908CD2AF5A5}"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C25A-90D0-C0E4-C2CE-6D691B84A6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DA29BD-F201-7871-D0F5-B75ED16B0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5F6DB2-E4A0-C70F-9AD0-27B7A10BABF8}"/>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EE7D092-4C8B-690E-7C79-360DE988728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92CB0DC-8223-2389-1EB9-01E51A042A9D}"/>
              </a:ext>
            </a:extLst>
          </p:cNvPr>
          <p:cNvSpPr>
            <a:spLocks noGrp="1"/>
          </p:cNvSpPr>
          <p:nvPr>
            <p:ph type="sldNum" sz="quarter" idx="12"/>
          </p:nvPr>
        </p:nvSpPr>
        <p:spPr/>
        <p:txBody>
          <a:bodyPr/>
          <a:lstStyle>
            <a:lvl1pPr>
              <a:defRPr/>
            </a:lvl1pPr>
          </a:lstStyle>
          <a:p>
            <a:fld id="{22F6B851-1F3A-4078-B19C-9ADAAB8313DA}" type="slidenum">
              <a:rPr lang="en-US" altLang="en-US"/>
              <a:pPr/>
              <a:t>‹#›</a:t>
            </a:fld>
            <a:endParaRPr lang="en-US" altLang="en-US"/>
          </a:p>
        </p:txBody>
      </p:sp>
    </p:spTree>
    <p:extLst>
      <p:ext uri="{BB962C8B-B14F-4D97-AF65-F5344CB8AC3E}">
        <p14:creationId xmlns:p14="http://schemas.microsoft.com/office/powerpoint/2010/main" val="2413233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EC7-B5E8-1B24-F58E-5055847AC0FC}"/>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ECAD1A-67B8-E98A-E983-83D49F6720ED}"/>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B0746BD4-0157-E0AC-DCF1-C0D67D0BE20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E481834-C499-2D9F-F931-4226E4D290C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EE0E287-F423-A164-88E3-63DB75BF8B67}"/>
              </a:ext>
            </a:extLst>
          </p:cNvPr>
          <p:cNvSpPr>
            <a:spLocks noGrp="1"/>
          </p:cNvSpPr>
          <p:nvPr>
            <p:ph type="sldNum" sz="quarter" idx="12"/>
          </p:nvPr>
        </p:nvSpPr>
        <p:spPr/>
        <p:txBody>
          <a:bodyPr/>
          <a:lstStyle>
            <a:lvl1pPr>
              <a:defRPr/>
            </a:lvl1pPr>
          </a:lstStyle>
          <a:p>
            <a:fld id="{BAD35AE7-0DBE-4307-A101-B79A63325882}" type="slidenum">
              <a:rPr lang="en-US" altLang="en-US"/>
              <a:pPr/>
              <a:t>‹#›</a:t>
            </a:fld>
            <a:endParaRPr lang="en-US" altLang="en-US"/>
          </a:p>
        </p:txBody>
      </p:sp>
    </p:spTree>
    <p:extLst>
      <p:ext uri="{BB962C8B-B14F-4D97-AF65-F5344CB8AC3E}">
        <p14:creationId xmlns:p14="http://schemas.microsoft.com/office/powerpoint/2010/main" val="2470222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C2FB-46FD-9630-EABE-BB8AB1C22D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05A7B3-A5EB-3175-A69E-6E796E3906EC}"/>
              </a:ext>
            </a:extLst>
          </p:cNvPr>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BB743F-8CFC-6D2A-FA0A-DD9783A21D5E}"/>
              </a:ext>
            </a:extLst>
          </p:cNvPr>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8FD759-E050-14C2-A18F-EDD466C655F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88A8246-3938-C36D-1EBA-A854AA2F1037}"/>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E09D280-0E1F-3744-5759-9293E6B16C40}"/>
              </a:ext>
            </a:extLst>
          </p:cNvPr>
          <p:cNvSpPr>
            <a:spLocks noGrp="1"/>
          </p:cNvSpPr>
          <p:nvPr>
            <p:ph type="sldNum" sz="quarter" idx="12"/>
          </p:nvPr>
        </p:nvSpPr>
        <p:spPr/>
        <p:txBody>
          <a:bodyPr/>
          <a:lstStyle>
            <a:lvl1pPr>
              <a:defRPr/>
            </a:lvl1pPr>
          </a:lstStyle>
          <a:p>
            <a:fld id="{43B2261B-2A21-45A3-9375-6700B9ED362D}" type="slidenum">
              <a:rPr lang="en-US" altLang="en-US"/>
              <a:pPr/>
              <a:t>‹#›</a:t>
            </a:fld>
            <a:endParaRPr lang="en-US" altLang="en-US"/>
          </a:p>
        </p:txBody>
      </p:sp>
    </p:spTree>
    <p:extLst>
      <p:ext uri="{BB962C8B-B14F-4D97-AF65-F5344CB8AC3E}">
        <p14:creationId xmlns:p14="http://schemas.microsoft.com/office/powerpoint/2010/main" val="149027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9A29-1E8C-E860-1B8B-A5C3F751C5CB}"/>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06F3E2-9BA3-A308-0E2B-6EACA1CC4B7E}"/>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9C3D8-73F2-7006-4688-3ACB4D2F993E}"/>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019438-5999-1216-ED97-4146B091096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9B2FA-0F78-7FF0-7364-D47744F5DD3F}"/>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C17F79-8529-3CE3-56AF-D09D637D6D6A}"/>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3A61FDEF-D4B4-9036-9510-D91A60316C41}"/>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7294598-F693-D946-5685-3DB7FD8CB498}"/>
              </a:ext>
            </a:extLst>
          </p:cNvPr>
          <p:cNvSpPr>
            <a:spLocks noGrp="1"/>
          </p:cNvSpPr>
          <p:nvPr>
            <p:ph type="sldNum" sz="quarter" idx="12"/>
          </p:nvPr>
        </p:nvSpPr>
        <p:spPr/>
        <p:txBody>
          <a:bodyPr/>
          <a:lstStyle>
            <a:lvl1pPr>
              <a:defRPr/>
            </a:lvl1pPr>
          </a:lstStyle>
          <a:p>
            <a:fld id="{5BF65603-1CD0-4665-A5E5-6C5464381153}" type="slidenum">
              <a:rPr lang="en-US" altLang="en-US"/>
              <a:pPr/>
              <a:t>‹#›</a:t>
            </a:fld>
            <a:endParaRPr lang="en-US" altLang="en-US"/>
          </a:p>
        </p:txBody>
      </p:sp>
    </p:spTree>
    <p:extLst>
      <p:ext uri="{BB962C8B-B14F-4D97-AF65-F5344CB8AC3E}">
        <p14:creationId xmlns:p14="http://schemas.microsoft.com/office/powerpoint/2010/main" val="1436677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6238-76DC-B849-CA42-4442C2EE67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5622A5-B862-E466-EDB5-A8D578B5E2AD}"/>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FA5D7315-B488-658A-55EC-69E64A0A841A}"/>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40D236B4-9968-458F-AEE4-2BC53252ED7E}"/>
              </a:ext>
            </a:extLst>
          </p:cNvPr>
          <p:cNvSpPr>
            <a:spLocks noGrp="1"/>
          </p:cNvSpPr>
          <p:nvPr>
            <p:ph type="sldNum" sz="quarter" idx="12"/>
          </p:nvPr>
        </p:nvSpPr>
        <p:spPr/>
        <p:txBody>
          <a:bodyPr/>
          <a:lstStyle>
            <a:lvl1pPr>
              <a:defRPr/>
            </a:lvl1pPr>
          </a:lstStyle>
          <a:p>
            <a:fld id="{A4D9156B-74A9-4839-98BE-033431C0BF8C}" type="slidenum">
              <a:rPr lang="en-US" altLang="en-US"/>
              <a:pPr/>
              <a:t>‹#›</a:t>
            </a:fld>
            <a:endParaRPr lang="en-US" altLang="en-US"/>
          </a:p>
        </p:txBody>
      </p:sp>
    </p:spTree>
    <p:extLst>
      <p:ext uri="{BB962C8B-B14F-4D97-AF65-F5344CB8AC3E}">
        <p14:creationId xmlns:p14="http://schemas.microsoft.com/office/powerpoint/2010/main" val="4175769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D24843-0D72-2287-2361-452A5A16F093}"/>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D69865F-A5D3-523C-CC10-7677BC03E6A3}"/>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41E965D-9837-FDE8-23D5-5912C9D3CCFA}"/>
              </a:ext>
            </a:extLst>
          </p:cNvPr>
          <p:cNvSpPr>
            <a:spLocks noGrp="1"/>
          </p:cNvSpPr>
          <p:nvPr>
            <p:ph type="sldNum" sz="quarter" idx="12"/>
          </p:nvPr>
        </p:nvSpPr>
        <p:spPr/>
        <p:txBody>
          <a:bodyPr/>
          <a:lstStyle>
            <a:lvl1pPr>
              <a:defRPr/>
            </a:lvl1pPr>
          </a:lstStyle>
          <a:p>
            <a:fld id="{50D250A7-7EA3-4B7F-8378-A11E97DF9B58}" type="slidenum">
              <a:rPr lang="en-US" altLang="en-US"/>
              <a:pPr/>
              <a:t>‹#›</a:t>
            </a:fld>
            <a:endParaRPr lang="en-US" altLang="en-US"/>
          </a:p>
        </p:txBody>
      </p:sp>
    </p:spTree>
    <p:extLst>
      <p:ext uri="{BB962C8B-B14F-4D97-AF65-F5344CB8AC3E}">
        <p14:creationId xmlns:p14="http://schemas.microsoft.com/office/powerpoint/2010/main" val="2272958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04AF-3B2A-3BD2-7E28-2E7FA542C48E}"/>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BCD8EF-5001-6031-A391-287EB0FBE4C3}"/>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440D62-BF55-9491-EF46-028D75F3E3B7}"/>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05E4D-92A0-D51C-73B8-4BEB46ED1B3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4D21566-EDE6-7F42-1AC6-3F65A2CCAF82}"/>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2EF37D6-E6EE-0AF1-0224-C48352059A09}"/>
              </a:ext>
            </a:extLst>
          </p:cNvPr>
          <p:cNvSpPr>
            <a:spLocks noGrp="1"/>
          </p:cNvSpPr>
          <p:nvPr>
            <p:ph type="sldNum" sz="quarter" idx="12"/>
          </p:nvPr>
        </p:nvSpPr>
        <p:spPr/>
        <p:txBody>
          <a:bodyPr/>
          <a:lstStyle>
            <a:lvl1pPr>
              <a:defRPr/>
            </a:lvl1pPr>
          </a:lstStyle>
          <a:p>
            <a:fld id="{65CCB148-6688-4D82-8A6D-52B73A474F87}" type="slidenum">
              <a:rPr lang="en-US" altLang="en-US"/>
              <a:pPr/>
              <a:t>‹#›</a:t>
            </a:fld>
            <a:endParaRPr lang="en-US" altLang="en-US"/>
          </a:p>
        </p:txBody>
      </p:sp>
    </p:spTree>
    <p:extLst>
      <p:ext uri="{BB962C8B-B14F-4D97-AF65-F5344CB8AC3E}">
        <p14:creationId xmlns:p14="http://schemas.microsoft.com/office/powerpoint/2010/main" val="56826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BC4C-15F2-1F7E-DFC9-7839875D7911}"/>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D3C5DB-2546-24E3-4C75-DC74AD1635C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D23991-B143-785E-641E-DDAE0FE15C4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C2447-718E-BDF6-F56E-407628E8DB4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DC5799B-E380-7F5B-74FB-619EE0516494}"/>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29FE126-9680-AFB6-4C4F-2EB7EA78931C}"/>
              </a:ext>
            </a:extLst>
          </p:cNvPr>
          <p:cNvSpPr>
            <a:spLocks noGrp="1"/>
          </p:cNvSpPr>
          <p:nvPr>
            <p:ph type="sldNum" sz="quarter" idx="12"/>
          </p:nvPr>
        </p:nvSpPr>
        <p:spPr/>
        <p:txBody>
          <a:bodyPr/>
          <a:lstStyle>
            <a:lvl1pPr>
              <a:defRPr/>
            </a:lvl1pPr>
          </a:lstStyle>
          <a:p>
            <a:fld id="{6155D197-9459-41F5-8DE3-6B99FBCF1004}" type="slidenum">
              <a:rPr lang="en-US" altLang="en-US"/>
              <a:pPr/>
              <a:t>‹#›</a:t>
            </a:fld>
            <a:endParaRPr lang="en-US" altLang="en-US"/>
          </a:p>
        </p:txBody>
      </p:sp>
    </p:spTree>
    <p:extLst>
      <p:ext uri="{BB962C8B-B14F-4D97-AF65-F5344CB8AC3E}">
        <p14:creationId xmlns:p14="http://schemas.microsoft.com/office/powerpoint/2010/main" val="4050549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F207-D7EC-B0A6-6C7F-D6BD741AE3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51C89B-7794-C08A-4575-2212B719AD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452786-3826-F0E8-ED11-616A6601116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C8C7303-C078-3767-1228-F2C6FF430486}"/>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2486C56-24B0-6DE7-ABB5-714A038C320D}"/>
              </a:ext>
            </a:extLst>
          </p:cNvPr>
          <p:cNvSpPr>
            <a:spLocks noGrp="1"/>
          </p:cNvSpPr>
          <p:nvPr>
            <p:ph type="sldNum" sz="quarter" idx="12"/>
          </p:nvPr>
        </p:nvSpPr>
        <p:spPr/>
        <p:txBody>
          <a:bodyPr/>
          <a:lstStyle>
            <a:lvl1pPr>
              <a:defRPr/>
            </a:lvl1pPr>
          </a:lstStyle>
          <a:p>
            <a:fld id="{36B4495E-C85D-48B9-9D4E-79E45C66BB3E}" type="slidenum">
              <a:rPr lang="en-US" altLang="en-US"/>
              <a:pPr/>
              <a:t>‹#›</a:t>
            </a:fld>
            <a:endParaRPr lang="en-US" altLang="en-US"/>
          </a:p>
        </p:txBody>
      </p:sp>
    </p:spTree>
    <p:extLst>
      <p:ext uri="{BB962C8B-B14F-4D97-AF65-F5344CB8AC3E}">
        <p14:creationId xmlns:p14="http://schemas.microsoft.com/office/powerpoint/2010/main" val="1091544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438C9-BAF8-3906-2380-8D1C9DA3524E}"/>
              </a:ext>
            </a:extLst>
          </p:cNvPr>
          <p:cNvSpPr>
            <a:spLocks noGrp="1"/>
          </p:cNvSpPr>
          <p:nvPr>
            <p:ph type="title" orient="vert"/>
          </p:nvPr>
        </p:nvSpPr>
        <p:spPr>
          <a:xfrm>
            <a:off x="9338733" y="214313"/>
            <a:ext cx="2601384" cy="59182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78DF81-FADB-769A-D498-408512BBA9C8}"/>
              </a:ext>
            </a:extLst>
          </p:cNvPr>
          <p:cNvSpPr>
            <a:spLocks noGrp="1"/>
          </p:cNvSpPr>
          <p:nvPr>
            <p:ph type="body" orient="vert" idx="1"/>
          </p:nvPr>
        </p:nvSpPr>
        <p:spPr>
          <a:xfrm>
            <a:off x="1534584" y="214313"/>
            <a:ext cx="7600949"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DCE3B7-078B-1858-828F-163F6C8E409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505F15B-AC46-C277-290D-5A85B1185D5B}"/>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B2FA4A9-AF4B-B491-1248-3BC9F8471B78}"/>
              </a:ext>
            </a:extLst>
          </p:cNvPr>
          <p:cNvSpPr>
            <a:spLocks noGrp="1"/>
          </p:cNvSpPr>
          <p:nvPr>
            <p:ph type="sldNum" sz="quarter" idx="12"/>
          </p:nvPr>
        </p:nvSpPr>
        <p:spPr/>
        <p:txBody>
          <a:bodyPr/>
          <a:lstStyle>
            <a:lvl1pPr>
              <a:defRPr/>
            </a:lvl1pPr>
          </a:lstStyle>
          <a:p>
            <a:fld id="{5C9CB6CB-5F88-4E93-ABC2-FDE85EFFCA45}" type="slidenum">
              <a:rPr lang="en-US" altLang="en-US"/>
              <a:pPr/>
              <a:t>‹#›</a:t>
            </a:fld>
            <a:endParaRPr lang="en-US" altLang="en-US"/>
          </a:p>
        </p:txBody>
      </p:sp>
    </p:spTree>
    <p:extLst>
      <p:ext uri="{BB962C8B-B14F-4D97-AF65-F5344CB8AC3E}">
        <p14:creationId xmlns:p14="http://schemas.microsoft.com/office/powerpoint/2010/main" val="2282862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7829-C639-9599-2429-D04429BBBB86}"/>
              </a:ext>
            </a:extLst>
          </p:cNvPr>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id="{8F0EC1B1-5B0E-A023-9A00-8496CCACA8A8}"/>
              </a:ext>
            </a:extLst>
          </p:cNvPr>
          <p:cNvSpPr>
            <a:spLocks noGrp="1"/>
          </p:cNvSpPr>
          <p:nvPr>
            <p:ph type="tbl" idx="1"/>
          </p:nvPr>
        </p:nvSpPr>
        <p:spPr>
          <a:xfrm>
            <a:off x="1576917" y="2017713"/>
            <a:ext cx="10363200" cy="4114800"/>
          </a:xfrm>
        </p:spPr>
        <p:txBody>
          <a:bodyPr/>
          <a:lstStyle/>
          <a:p>
            <a:endParaRPr lang="en-IN"/>
          </a:p>
        </p:txBody>
      </p:sp>
      <p:sp>
        <p:nvSpPr>
          <p:cNvPr id="4" name="Date Placeholder 3">
            <a:extLst>
              <a:ext uri="{FF2B5EF4-FFF2-40B4-BE49-F238E27FC236}">
                <a16:creationId xmlns:a16="http://schemas.microsoft.com/office/drawing/2014/main" id="{259B9FBE-9D99-041D-BDDB-C17AC410E16E}"/>
              </a:ext>
            </a:extLst>
          </p:cNvPr>
          <p:cNvSpPr>
            <a:spLocks noGrp="1"/>
          </p:cNvSpPr>
          <p:nvPr>
            <p:ph type="dt" sz="half" idx="10"/>
          </p:nvPr>
        </p:nvSpPr>
        <p:spPr>
          <a:xfrm>
            <a:off x="1549400" y="6243638"/>
            <a:ext cx="2540000" cy="457200"/>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51EFFE7-AC9F-1613-7AA1-C6E1E70247D9}"/>
              </a:ext>
            </a:extLst>
          </p:cNvPr>
          <p:cNvSpPr>
            <a:spLocks noGrp="1"/>
          </p:cNvSpPr>
          <p:nvPr>
            <p:ph type="ftr" sz="quarter" idx="11"/>
          </p:nvPr>
        </p:nvSpPr>
        <p:spPr>
          <a:xfrm>
            <a:off x="4876800" y="6243638"/>
            <a:ext cx="38608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EDCD228-A4DD-5DFB-A57F-AF31FA0168E3}"/>
              </a:ext>
            </a:extLst>
          </p:cNvPr>
          <p:cNvSpPr>
            <a:spLocks noGrp="1"/>
          </p:cNvSpPr>
          <p:nvPr>
            <p:ph type="sldNum" sz="quarter" idx="12"/>
          </p:nvPr>
        </p:nvSpPr>
        <p:spPr>
          <a:xfrm>
            <a:off x="9389533" y="6243638"/>
            <a:ext cx="2540000" cy="457200"/>
          </a:xfrm>
        </p:spPr>
        <p:txBody>
          <a:bodyPr/>
          <a:lstStyle>
            <a:lvl1pPr>
              <a:defRPr/>
            </a:lvl1pPr>
          </a:lstStyle>
          <a:p>
            <a:fld id="{0A93D128-CC8C-496C-8556-B34B69C69916}" type="slidenum">
              <a:rPr lang="en-US" altLang="en-US"/>
              <a:pPr/>
              <a:t>‹#›</a:t>
            </a:fld>
            <a:endParaRPr lang="en-US" altLang="en-US"/>
          </a:p>
        </p:txBody>
      </p:sp>
    </p:spTree>
    <p:extLst>
      <p:ext uri="{BB962C8B-B14F-4D97-AF65-F5344CB8AC3E}">
        <p14:creationId xmlns:p14="http://schemas.microsoft.com/office/powerpoint/2010/main" val="376943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D2042CF-2511-CA2E-456B-084F2A8E3A0A}"/>
              </a:ext>
            </a:extLst>
          </p:cNvPr>
          <p:cNvSpPr>
            <a:spLocks noChangeArrowheads="1"/>
          </p:cNvSpPr>
          <p:nvPr/>
        </p:nvSpPr>
        <p:spPr bwMode="ltGray">
          <a:xfrm>
            <a:off x="556684" y="10985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1" name="Rectangle 3">
            <a:extLst>
              <a:ext uri="{FF2B5EF4-FFF2-40B4-BE49-F238E27FC236}">
                <a16:creationId xmlns:a16="http://schemas.microsoft.com/office/drawing/2014/main" id="{91208652-251C-AB6B-B436-E752650E4029}"/>
              </a:ext>
            </a:extLst>
          </p:cNvPr>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2" name="Rectangle 4">
            <a:extLst>
              <a:ext uri="{FF2B5EF4-FFF2-40B4-BE49-F238E27FC236}">
                <a16:creationId xmlns:a16="http://schemas.microsoft.com/office/drawing/2014/main" id="{79FD3B95-6300-60DA-F86A-29EAC4B0E57B}"/>
              </a:ext>
            </a:extLst>
          </p:cNvPr>
          <p:cNvSpPr>
            <a:spLocks noChangeArrowheads="1"/>
          </p:cNvSpPr>
          <p:nvPr/>
        </p:nvSpPr>
        <p:spPr bwMode="ltGray">
          <a:xfrm>
            <a:off x="721785" y="15208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3" name="Rectangle 5">
            <a:extLst>
              <a:ext uri="{FF2B5EF4-FFF2-40B4-BE49-F238E27FC236}">
                <a16:creationId xmlns:a16="http://schemas.microsoft.com/office/drawing/2014/main" id="{A04253BD-2C5E-BCFF-AD00-2C9598621AC1}"/>
              </a:ext>
            </a:extLst>
          </p:cNvPr>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4" name="Rectangle 6">
            <a:extLst>
              <a:ext uri="{FF2B5EF4-FFF2-40B4-BE49-F238E27FC236}">
                <a16:creationId xmlns:a16="http://schemas.microsoft.com/office/drawing/2014/main" id="{3EC45B4A-D704-8402-26C2-21D4700E4A9D}"/>
              </a:ext>
            </a:extLst>
          </p:cNvPr>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5" name="Rectangle 7">
            <a:extLst>
              <a:ext uri="{FF2B5EF4-FFF2-40B4-BE49-F238E27FC236}">
                <a16:creationId xmlns:a16="http://schemas.microsoft.com/office/drawing/2014/main" id="{03292187-74C5-647B-0254-15F2D4A1211B}"/>
              </a:ext>
            </a:extLst>
          </p:cNvPr>
          <p:cNvSpPr>
            <a:spLocks noChangeArrowheads="1"/>
          </p:cNvSpPr>
          <p:nvPr/>
        </p:nvSpPr>
        <p:spPr bwMode="gray">
          <a:xfrm>
            <a:off x="1016000" y="9906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6" name="Rectangle 8">
            <a:extLst>
              <a:ext uri="{FF2B5EF4-FFF2-40B4-BE49-F238E27FC236}">
                <a16:creationId xmlns:a16="http://schemas.microsoft.com/office/drawing/2014/main" id="{0EAA0D1D-764B-8BED-42D1-03A01151CD66}"/>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latin typeface="Tahoma" panose="020B0604030504040204" pitchFamily="34" charset="0"/>
            </a:endParaRPr>
          </a:p>
        </p:txBody>
      </p:sp>
      <p:sp>
        <p:nvSpPr>
          <p:cNvPr id="22537" name="Rectangle 9">
            <a:extLst>
              <a:ext uri="{FF2B5EF4-FFF2-40B4-BE49-F238E27FC236}">
                <a16:creationId xmlns:a16="http://schemas.microsoft.com/office/drawing/2014/main" id="{A2D5005C-40C0-4962-03DF-CDD8CF3FC6DA}"/>
              </a:ext>
            </a:extLst>
          </p:cNvPr>
          <p:cNvSpPr>
            <a:spLocks noGrp="1" noChangeArrowheads="1"/>
          </p:cNvSpPr>
          <p:nvPr>
            <p:ph type="title"/>
          </p:nvPr>
        </p:nvSpPr>
        <p:spPr bwMode="auto">
          <a:xfrm>
            <a:off x="1534585"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2538" name="Rectangle 10">
            <a:extLst>
              <a:ext uri="{FF2B5EF4-FFF2-40B4-BE49-F238E27FC236}">
                <a16:creationId xmlns:a16="http://schemas.microsoft.com/office/drawing/2014/main" id="{91FAF4B5-CAD4-2A71-7B95-3843B66B59E4}"/>
              </a:ext>
            </a:extLst>
          </p:cNvPr>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9" name="Rectangle 11">
            <a:extLst>
              <a:ext uri="{FF2B5EF4-FFF2-40B4-BE49-F238E27FC236}">
                <a16:creationId xmlns:a16="http://schemas.microsoft.com/office/drawing/2014/main" id="{5C2BF1F3-49BF-C26C-3978-35FC34B877B0}"/>
              </a:ext>
            </a:extLst>
          </p:cNvPr>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latin typeface="+mn-lt"/>
              </a:defRPr>
            </a:lvl1pPr>
          </a:lstStyle>
          <a:p>
            <a:endParaRPr lang="en-US" altLang="en-US"/>
          </a:p>
        </p:txBody>
      </p:sp>
      <p:sp>
        <p:nvSpPr>
          <p:cNvPr id="22540" name="Rectangle 12">
            <a:extLst>
              <a:ext uri="{FF2B5EF4-FFF2-40B4-BE49-F238E27FC236}">
                <a16:creationId xmlns:a16="http://schemas.microsoft.com/office/drawing/2014/main" id="{FC5467A6-586D-BA9F-5ED9-A91323048A55}"/>
              </a:ext>
            </a:extLst>
          </p:cNvPr>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latin typeface="+mn-lt"/>
              </a:defRPr>
            </a:lvl1pPr>
          </a:lstStyle>
          <a:p>
            <a:endParaRPr lang="en-US" altLang="en-US"/>
          </a:p>
        </p:txBody>
      </p:sp>
      <p:sp>
        <p:nvSpPr>
          <p:cNvPr id="22541" name="Rectangle 13">
            <a:extLst>
              <a:ext uri="{FF2B5EF4-FFF2-40B4-BE49-F238E27FC236}">
                <a16:creationId xmlns:a16="http://schemas.microsoft.com/office/drawing/2014/main" id="{4D08E926-4D56-A812-3B61-7A7E77079BBD}"/>
              </a:ext>
            </a:extLst>
          </p:cNvPr>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atin typeface="+mn-lt"/>
              </a:defRPr>
            </a:lvl1pPr>
          </a:lstStyle>
          <a:p>
            <a:fld id="{9ED6C8A4-3D03-4E13-A0B9-30C75B2E3D3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2pPr>
      <a:lvl3pPr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3pPr>
      <a:lvl4pPr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4pPr>
      <a:lvl5pPr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5pPr>
      <a:lvl6pPr marL="457200"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6pPr>
      <a:lvl7pPr marL="914400"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7pPr>
      <a:lvl8pPr marL="1371600"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8pPr>
      <a:lvl9pPr marL="1828800" algn="l" rtl="0" fontAlgn="base">
        <a:spcBef>
          <a:spcPct val="0"/>
        </a:spcBef>
        <a:spcAft>
          <a:spcPct val="0"/>
        </a:spcAft>
        <a:defRPr sz="4400">
          <a:solidFill>
            <a:schemeClr val="tx2"/>
          </a:solidFill>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en.wikipedia.org/wiki/Automated_planning" TargetMode="External"/><Relationship Id="rId2" Type="http://schemas.openxmlformats.org/officeDocument/2006/relationships/hyperlink" Target="http://en.wikipedia.org/wiki/Artificial_intelligence" TargetMode="External"/><Relationship Id="rId1" Type="http://schemas.openxmlformats.org/officeDocument/2006/relationships/slideLayout" Target="../slideLayouts/slideLayout2.xml"/><Relationship Id="rId4" Type="http://schemas.openxmlformats.org/officeDocument/2006/relationships/hyperlink" Target="http://en.wikipedia.org/wiki/STRIPS"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solidFill>
                  <a:srgbClr val="FF0000"/>
                </a:solidFill>
                <a:ea typeface="+mj-lt"/>
                <a:cs typeface="+mj-lt"/>
              </a:rPr>
              <a:t>Probabilistic Reasoning</a:t>
            </a:r>
            <a:endParaRPr lang="en-US" sz="6600">
              <a:solidFill>
                <a:srgbClr val="FF0000"/>
              </a:solidFill>
              <a:ea typeface="Calibri Light"/>
              <a:cs typeface="Calibri Light"/>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4400" dirty="0">
                <a:solidFill>
                  <a:srgbClr val="002060"/>
                </a:solidFill>
                <a:ea typeface="Calibri"/>
                <a:cs typeface="Calibri"/>
              </a:rPr>
              <a:t>UNIT 4</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lack and white sign with red text&#10;&#10;Description automatically generated">
            <a:extLst>
              <a:ext uri="{FF2B5EF4-FFF2-40B4-BE49-F238E27FC236}">
                <a16:creationId xmlns:a16="http://schemas.microsoft.com/office/drawing/2014/main" id="{413AF310-7541-B690-3F69-213C36E3A0A4}"/>
              </a:ext>
            </a:extLst>
          </p:cNvPr>
          <p:cNvPicPr>
            <a:picLocks noChangeAspect="1"/>
          </p:cNvPicPr>
          <p:nvPr/>
        </p:nvPicPr>
        <p:blipFill>
          <a:blip r:embed="rId2"/>
          <a:stretch>
            <a:fillRect/>
          </a:stretch>
        </p:blipFill>
        <p:spPr>
          <a:xfrm>
            <a:off x="1361874" y="154637"/>
            <a:ext cx="9540137" cy="6433707"/>
          </a:xfrm>
          <a:prstGeom prst="rect">
            <a:avLst/>
          </a:prstGeom>
        </p:spPr>
      </p:pic>
    </p:spTree>
    <p:extLst>
      <p:ext uri="{BB962C8B-B14F-4D97-AF65-F5344CB8AC3E}">
        <p14:creationId xmlns:p14="http://schemas.microsoft.com/office/powerpoint/2010/main" val="3930470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construction process&#10;&#10;Description automatically generated">
            <a:extLst>
              <a:ext uri="{FF2B5EF4-FFF2-40B4-BE49-F238E27FC236}">
                <a16:creationId xmlns:a16="http://schemas.microsoft.com/office/drawing/2014/main" id="{0F98B5D6-DB63-E0C6-9289-515275B447BE}"/>
              </a:ext>
            </a:extLst>
          </p:cNvPr>
          <p:cNvPicPr>
            <a:picLocks noChangeAspect="1"/>
          </p:cNvPicPr>
          <p:nvPr/>
        </p:nvPicPr>
        <p:blipFill>
          <a:blip r:embed="rId2"/>
          <a:stretch>
            <a:fillRect/>
          </a:stretch>
        </p:blipFill>
        <p:spPr>
          <a:xfrm>
            <a:off x="240901" y="248829"/>
            <a:ext cx="11566424" cy="6446604"/>
          </a:xfrm>
          <a:prstGeom prst="rect">
            <a:avLst/>
          </a:prstGeom>
        </p:spPr>
      </p:pic>
    </p:spTree>
    <p:extLst>
      <p:ext uri="{BB962C8B-B14F-4D97-AF65-F5344CB8AC3E}">
        <p14:creationId xmlns:p14="http://schemas.microsoft.com/office/powerpoint/2010/main" val="3845491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0EF3-F0F9-58C3-8553-37E430F97791}"/>
              </a:ext>
            </a:extLst>
          </p:cNvPr>
          <p:cNvSpPr>
            <a:spLocks noGrp="1"/>
          </p:cNvSpPr>
          <p:nvPr>
            <p:ph type="title"/>
          </p:nvPr>
        </p:nvSpPr>
        <p:spPr>
          <a:xfrm>
            <a:off x="838200" y="365125"/>
            <a:ext cx="10515600" cy="534809"/>
          </a:xfrm>
        </p:spPr>
        <p:txBody>
          <a:bodyPr>
            <a:normAutofit fontScale="90000"/>
          </a:bodyPr>
          <a:lstStyle/>
          <a:p>
            <a:br>
              <a:rPr lang="en-US" dirty="0"/>
            </a:br>
            <a:r>
              <a:rPr lang="en-US" dirty="0"/>
              <a:t>Techniques Used in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CC781979-E710-F544-1C60-3BC9CEECFC3C}"/>
              </a:ext>
            </a:extLst>
          </p:cNvPr>
          <p:cNvSpPr>
            <a:spLocks noGrp="1"/>
          </p:cNvSpPr>
          <p:nvPr>
            <p:ph idx="1"/>
          </p:nvPr>
        </p:nvSpPr>
        <p:spPr>
          <a:xfrm>
            <a:off x="277484" y="1423059"/>
            <a:ext cx="11608278" cy="5070205"/>
          </a:xfrm>
        </p:spPr>
        <p:txBody>
          <a:bodyPr vert="horz" lIns="91440" tIns="45720" rIns="91440" bIns="45720" rtlCol="0" anchor="t">
            <a:normAutofit/>
          </a:bodyPr>
          <a:lstStyle/>
          <a:p>
            <a:pPr marL="0" indent="0">
              <a:buNone/>
            </a:pPr>
            <a:r>
              <a:rPr lang="en-US" b="1" dirty="0">
                <a:ea typeface="+mn-lt"/>
                <a:cs typeface="+mn-lt"/>
              </a:rPr>
              <a:t> Decomposition techniques:</a:t>
            </a:r>
            <a:endParaRPr lang="en-US" dirty="0"/>
          </a:p>
          <a:p>
            <a:pPr>
              <a:lnSpc>
                <a:spcPct val="150000"/>
              </a:lnSpc>
            </a:pPr>
            <a:r>
              <a:rPr lang="en-US" dirty="0">
                <a:ea typeface="+mn-lt"/>
                <a:cs typeface="+mn-lt"/>
              </a:rPr>
              <a:t>Decomposition techniques involve breaking down high-level goals or tasks into lower-level tasks or subgoals. </a:t>
            </a:r>
            <a:endParaRPr lang="en-US" b="1">
              <a:ea typeface="+mn-lt"/>
              <a:cs typeface="+mn-lt"/>
            </a:endParaRPr>
          </a:p>
          <a:p>
            <a:pPr>
              <a:lnSpc>
                <a:spcPct val="150000"/>
              </a:lnSpc>
            </a:pPr>
            <a:r>
              <a:rPr lang="en-US" dirty="0">
                <a:ea typeface="+mn-lt"/>
                <a:cs typeface="+mn-lt"/>
              </a:rPr>
              <a:t>This can be done using methods such as </a:t>
            </a:r>
            <a:r>
              <a:rPr lang="en-US" b="1" dirty="0">
                <a:solidFill>
                  <a:srgbClr val="C00000"/>
                </a:solidFill>
                <a:ea typeface="+mn-lt"/>
                <a:cs typeface="+mn-lt"/>
              </a:rPr>
              <a:t>goal decomposition, task network decomposition, or state-based decomposition. </a:t>
            </a:r>
            <a:endParaRPr lang="en-US" b="1">
              <a:solidFill>
                <a:srgbClr val="C00000"/>
              </a:solidFill>
              <a:ea typeface="+mn-lt"/>
              <a:cs typeface="+mn-lt"/>
            </a:endParaRPr>
          </a:p>
          <a:p>
            <a:pPr>
              <a:lnSpc>
                <a:spcPct val="150000"/>
              </a:lnSpc>
            </a:pPr>
            <a:r>
              <a:rPr lang="en-US" dirty="0">
                <a:solidFill>
                  <a:srgbClr val="C00000"/>
                </a:solidFill>
                <a:ea typeface="+mn-lt"/>
                <a:cs typeface="+mn-lt"/>
              </a:rPr>
              <a:t>Goal decomposition</a:t>
            </a:r>
            <a:r>
              <a:rPr lang="en-US" dirty="0">
                <a:ea typeface="+mn-lt"/>
                <a:cs typeface="+mn-lt"/>
              </a:rPr>
              <a:t> involves breaking down high-level goals into smaller subgoals that can be achieved independently. </a:t>
            </a:r>
            <a:endParaRPr lang="en-US" dirty="0">
              <a:cs typeface="Calibri"/>
            </a:endParaRPr>
          </a:p>
        </p:txBody>
      </p:sp>
    </p:spTree>
    <p:extLst>
      <p:ext uri="{BB962C8B-B14F-4D97-AF65-F5344CB8AC3E}">
        <p14:creationId xmlns:p14="http://schemas.microsoft.com/office/powerpoint/2010/main" val="18901049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5591-7A0D-B921-BDDE-E3065B95C0FB}"/>
              </a:ext>
            </a:extLst>
          </p:cNvPr>
          <p:cNvSpPr>
            <a:spLocks noGrp="1"/>
          </p:cNvSpPr>
          <p:nvPr>
            <p:ph type="title"/>
          </p:nvPr>
        </p:nvSpPr>
        <p:spPr/>
        <p:txBody>
          <a:bodyPr/>
          <a:lstStyle/>
          <a:p>
            <a:br>
              <a:rPr lang="en-US" sz="2800" b="1" dirty="0">
                <a:latin typeface="Calibri"/>
                <a:cs typeface="Calibri"/>
              </a:rPr>
            </a:br>
            <a:r>
              <a:rPr lang="en-US" sz="2800" b="1" dirty="0">
                <a:latin typeface="Calibri"/>
                <a:cs typeface="Calibri"/>
              </a:rPr>
              <a:t> Decomposition techniques:</a:t>
            </a:r>
            <a:endParaRPr lang="en-US" sz="2800" dirty="0">
              <a:latin typeface="Calibri"/>
              <a:cs typeface="Calibri"/>
            </a:endParaRPr>
          </a:p>
          <a:p>
            <a:endParaRPr lang="en-US" dirty="0">
              <a:cs typeface="Calibri Light"/>
            </a:endParaRPr>
          </a:p>
        </p:txBody>
      </p:sp>
      <p:sp>
        <p:nvSpPr>
          <p:cNvPr id="3" name="Content Placeholder 2">
            <a:extLst>
              <a:ext uri="{FF2B5EF4-FFF2-40B4-BE49-F238E27FC236}">
                <a16:creationId xmlns:a16="http://schemas.microsoft.com/office/drawing/2014/main" id="{363F1260-853C-99E8-F1AB-DC8A1D21D4DA}"/>
              </a:ext>
            </a:extLst>
          </p:cNvPr>
          <p:cNvSpPr>
            <a:spLocks noGrp="1"/>
          </p:cNvSpPr>
          <p:nvPr>
            <p:ph idx="1"/>
          </p:nvPr>
        </p:nvSpPr>
        <p:spPr/>
        <p:txBody>
          <a:bodyPr vert="horz" lIns="91440" tIns="45720" rIns="91440" bIns="45720" rtlCol="0" anchor="t">
            <a:normAutofit/>
          </a:bodyPr>
          <a:lstStyle/>
          <a:p>
            <a:r>
              <a:rPr lang="en-US" dirty="0">
                <a:solidFill>
                  <a:srgbClr val="C00000"/>
                </a:solidFill>
                <a:cs typeface="Calibri"/>
              </a:rPr>
              <a:t>Task network decomposition </a:t>
            </a:r>
            <a:r>
              <a:rPr lang="en-US" dirty="0">
                <a:cs typeface="Calibri"/>
              </a:rPr>
              <a:t>involves representing tasks and their dependencies as a directed graph and decomposing it into smaller subgraphs. </a:t>
            </a:r>
            <a:endParaRPr lang="en-US" dirty="0"/>
          </a:p>
          <a:p>
            <a:r>
              <a:rPr lang="en-US" dirty="0">
                <a:solidFill>
                  <a:srgbClr val="C00000"/>
                </a:solidFill>
                <a:cs typeface="Calibri"/>
              </a:rPr>
              <a:t>State-based decomposition</a:t>
            </a:r>
            <a:r>
              <a:rPr lang="en-US" dirty="0">
                <a:cs typeface="Calibri"/>
              </a:rPr>
              <a:t> involves dividing the planning problem into smaller subproblems based on different states of the environment.</a:t>
            </a:r>
            <a:endParaRPr lang="en-US" dirty="0"/>
          </a:p>
          <a:p>
            <a:endParaRPr lang="en-US" dirty="0">
              <a:cs typeface="Calibri"/>
            </a:endParaRPr>
          </a:p>
        </p:txBody>
      </p:sp>
    </p:spTree>
    <p:extLst>
      <p:ext uri="{BB962C8B-B14F-4D97-AF65-F5344CB8AC3E}">
        <p14:creationId xmlns:p14="http://schemas.microsoft.com/office/powerpoint/2010/main" val="19001070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B222-04CC-AE80-F54C-B02DB7D3908A}"/>
              </a:ext>
            </a:extLst>
          </p:cNvPr>
          <p:cNvSpPr>
            <a:spLocks noGrp="1"/>
          </p:cNvSpPr>
          <p:nvPr>
            <p:ph type="title"/>
          </p:nvPr>
        </p:nvSpPr>
        <p:spPr/>
        <p:txBody>
          <a:bodyPr/>
          <a:lstStyle/>
          <a:p>
            <a:br>
              <a:rPr lang="en-US" b="1" dirty="0">
                <a:solidFill>
                  <a:srgbClr val="283D4B"/>
                </a:solidFill>
              </a:rPr>
            </a:br>
            <a:r>
              <a:rPr lang="en-US" b="1" dirty="0">
                <a:solidFill>
                  <a:srgbClr val="283D4B"/>
                </a:solidFill>
              </a:rPr>
              <a:t>Hierarchical Task Network (HTN)</a:t>
            </a:r>
            <a:endParaRPr lang="en-US" dirty="0"/>
          </a:p>
          <a:p>
            <a:endParaRPr lang="en-US" dirty="0">
              <a:cs typeface="Calibri Light"/>
            </a:endParaRPr>
          </a:p>
        </p:txBody>
      </p:sp>
      <p:sp>
        <p:nvSpPr>
          <p:cNvPr id="3" name="Content Placeholder 2">
            <a:extLst>
              <a:ext uri="{FF2B5EF4-FFF2-40B4-BE49-F238E27FC236}">
                <a16:creationId xmlns:a16="http://schemas.microsoft.com/office/drawing/2014/main" id="{4E7B24FA-A1AB-87D1-89C1-04A64F7586E8}"/>
              </a:ext>
            </a:extLst>
          </p:cNvPr>
          <p:cNvSpPr>
            <a:spLocks noGrp="1"/>
          </p:cNvSpPr>
          <p:nvPr>
            <p:ph idx="1"/>
          </p:nvPr>
        </p:nvSpPr>
        <p:spPr/>
        <p:txBody>
          <a:bodyPr vert="horz" lIns="91440" tIns="45720" rIns="91440" bIns="45720" rtlCol="0" anchor="t">
            <a:noAutofit/>
          </a:bodyPr>
          <a:lstStyle/>
          <a:p>
            <a:r>
              <a:rPr lang="en-US" dirty="0">
                <a:solidFill>
                  <a:srgbClr val="444444"/>
                </a:solidFill>
                <a:ea typeface="+mn-lt"/>
                <a:cs typeface="+mn-lt"/>
              </a:rPr>
              <a:t>In </a:t>
            </a:r>
            <a:r>
              <a:rPr lang="en-US" dirty="0">
                <a:solidFill>
                  <a:srgbClr val="1185D7"/>
                </a:solidFill>
                <a:ea typeface="+mn-lt"/>
                <a:cs typeface="+mn-lt"/>
                <a:hlinkClick r:id="rId2"/>
              </a:rPr>
              <a:t>artificial intelligence</a:t>
            </a:r>
            <a:r>
              <a:rPr lang="en-US" dirty="0">
                <a:solidFill>
                  <a:srgbClr val="444444"/>
                </a:solidFill>
                <a:ea typeface="+mn-lt"/>
                <a:cs typeface="+mn-lt"/>
              </a:rPr>
              <a:t>, the </a:t>
            </a:r>
            <a:r>
              <a:rPr lang="en-US" b="1" dirty="0">
                <a:solidFill>
                  <a:srgbClr val="444444"/>
                </a:solidFill>
                <a:ea typeface="+mn-lt"/>
                <a:cs typeface="+mn-lt"/>
              </a:rPr>
              <a:t>hierarchical task network</a:t>
            </a:r>
            <a:r>
              <a:rPr lang="en-US" dirty="0">
                <a:solidFill>
                  <a:srgbClr val="444444"/>
                </a:solidFill>
                <a:ea typeface="+mn-lt"/>
                <a:cs typeface="+mn-lt"/>
              </a:rPr>
              <a:t>, or </a:t>
            </a:r>
            <a:r>
              <a:rPr lang="en-US" b="1" dirty="0">
                <a:solidFill>
                  <a:srgbClr val="444444"/>
                </a:solidFill>
                <a:ea typeface="+mn-lt"/>
                <a:cs typeface="+mn-lt"/>
              </a:rPr>
              <a:t>HTN</a:t>
            </a:r>
            <a:r>
              <a:rPr lang="en-US" dirty="0">
                <a:solidFill>
                  <a:srgbClr val="444444"/>
                </a:solidFill>
                <a:ea typeface="+mn-lt"/>
                <a:cs typeface="+mn-lt"/>
              </a:rPr>
              <a:t>, is an approach to </a:t>
            </a:r>
            <a:r>
              <a:rPr lang="en-US" dirty="0">
                <a:solidFill>
                  <a:srgbClr val="1185D7"/>
                </a:solidFill>
                <a:ea typeface="+mn-lt"/>
                <a:cs typeface="+mn-lt"/>
                <a:hlinkClick r:id="rId3"/>
              </a:rPr>
              <a:t>automated planning</a:t>
            </a:r>
            <a:r>
              <a:rPr lang="en-US" dirty="0">
                <a:solidFill>
                  <a:srgbClr val="444444"/>
                </a:solidFill>
                <a:ea typeface="+mn-lt"/>
                <a:cs typeface="+mn-lt"/>
              </a:rPr>
              <a:t> in which the dependency among actions can be given in the form of networks.</a:t>
            </a:r>
            <a:endParaRPr lang="en-US" dirty="0">
              <a:cs typeface="Calibri" panose="020F0502020204030204"/>
            </a:endParaRPr>
          </a:p>
          <a:p>
            <a:r>
              <a:rPr lang="en-US" dirty="0">
                <a:solidFill>
                  <a:srgbClr val="444444"/>
                </a:solidFill>
                <a:ea typeface="+mn-lt"/>
                <a:cs typeface="+mn-lt"/>
              </a:rPr>
              <a:t>Planning problems are specified in the hierarchical task network approach by providing a set of tasks, which can be:</a:t>
            </a:r>
            <a:endParaRPr lang="en-US" dirty="0"/>
          </a:p>
          <a:p>
            <a:r>
              <a:rPr lang="en-US" dirty="0">
                <a:solidFill>
                  <a:srgbClr val="444444"/>
                </a:solidFill>
                <a:ea typeface="+mn-lt"/>
                <a:cs typeface="+mn-lt"/>
              </a:rPr>
              <a:t>primitive tasks, which roughly correspond to the actions of </a:t>
            </a:r>
            <a:r>
              <a:rPr lang="en-US" dirty="0">
                <a:solidFill>
                  <a:srgbClr val="1185D7"/>
                </a:solidFill>
                <a:ea typeface="+mn-lt"/>
                <a:cs typeface="+mn-lt"/>
                <a:hlinkClick r:id="rId4"/>
              </a:rPr>
              <a:t>STRIPS</a:t>
            </a:r>
            <a:r>
              <a:rPr lang="en-US" dirty="0">
                <a:solidFill>
                  <a:srgbClr val="444444"/>
                </a:solidFill>
                <a:ea typeface="+mn-lt"/>
                <a:cs typeface="+mn-lt"/>
              </a:rPr>
              <a:t>;</a:t>
            </a:r>
            <a:endParaRPr lang="en-US" dirty="0"/>
          </a:p>
          <a:p>
            <a:r>
              <a:rPr lang="en-US" dirty="0">
                <a:solidFill>
                  <a:srgbClr val="444444"/>
                </a:solidFill>
                <a:ea typeface="+mn-lt"/>
                <a:cs typeface="+mn-lt"/>
              </a:rPr>
              <a:t>compound tasks, which can be seen as composed of a set of simpler tasks;</a:t>
            </a:r>
            <a:endParaRPr lang="en-US" dirty="0"/>
          </a:p>
          <a:p>
            <a:r>
              <a:rPr lang="en-US" dirty="0">
                <a:solidFill>
                  <a:srgbClr val="444444"/>
                </a:solidFill>
                <a:ea typeface="+mn-lt"/>
                <a:cs typeface="+mn-lt"/>
              </a:rPr>
              <a:t>goal tasks, which roughly corresponds to the goals of </a:t>
            </a:r>
            <a:r>
              <a:rPr lang="en-US" dirty="0">
                <a:solidFill>
                  <a:srgbClr val="1185D7"/>
                </a:solidFill>
                <a:ea typeface="+mn-lt"/>
                <a:cs typeface="+mn-lt"/>
                <a:hlinkClick r:id="rId4"/>
              </a:rPr>
              <a:t>STRIPS</a:t>
            </a:r>
            <a:r>
              <a:rPr lang="en-US" dirty="0">
                <a:solidFill>
                  <a:srgbClr val="444444"/>
                </a:solidFill>
                <a:ea typeface="+mn-lt"/>
                <a:cs typeface="+mn-lt"/>
              </a:rPr>
              <a:t>, but are more general.</a:t>
            </a:r>
            <a:endParaRPr lang="en-US" dirty="0"/>
          </a:p>
          <a:p>
            <a:endParaRPr lang="en-US" dirty="0">
              <a:cs typeface="Calibri"/>
            </a:endParaRPr>
          </a:p>
        </p:txBody>
      </p:sp>
    </p:spTree>
    <p:extLst>
      <p:ext uri="{BB962C8B-B14F-4D97-AF65-F5344CB8AC3E}">
        <p14:creationId xmlns:p14="http://schemas.microsoft.com/office/powerpoint/2010/main" val="88968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Hierarchical Task Network (HTN) | Abdelrahman Elogeel's Blog">
            <a:extLst>
              <a:ext uri="{FF2B5EF4-FFF2-40B4-BE49-F238E27FC236}">
                <a16:creationId xmlns:a16="http://schemas.microsoft.com/office/drawing/2014/main" id="{F1363A5D-0174-EEEE-1524-B040AD4F827B}"/>
              </a:ext>
            </a:extLst>
          </p:cNvPr>
          <p:cNvPicPr>
            <a:picLocks noChangeAspect="1"/>
          </p:cNvPicPr>
          <p:nvPr/>
        </p:nvPicPr>
        <p:blipFill>
          <a:blip r:embed="rId2"/>
          <a:stretch>
            <a:fillRect/>
          </a:stretch>
        </p:blipFill>
        <p:spPr>
          <a:xfrm>
            <a:off x="438269" y="197768"/>
            <a:ext cx="11401726" cy="6419331"/>
          </a:xfrm>
          <a:prstGeom prst="rect">
            <a:avLst/>
          </a:prstGeom>
        </p:spPr>
      </p:pic>
    </p:spTree>
    <p:extLst>
      <p:ext uri="{BB962C8B-B14F-4D97-AF65-F5344CB8AC3E}">
        <p14:creationId xmlns:p14="http://schemas.microsoft.com/office/powerpoint/2010/main" val="778577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4985F-EE62-0170-F536-B8D07D41C057}"/>
              </a:ext>
            </a:extLst>
          </p:cNvPr>
          <p:cNvSpPr>
            <a:spLocks noGrp="1"/>
          </p:cNvSpPr>
          <p:nvPr>
            <p:ph idx="1"/>
          </p:nvPr>
        </p:nvSpPr>
        <p:spPr>
          <a:xfrm>
            <a:off x="435634" y="474154"/>
            <a:ext cx="11363864" cy="6033488"/>
          </a:xfrm>
        </p:spPr>
        <p:txBody>
          <a:bodyPr vert="horz" lIns="91440" tIns="45720" rIns="91440" bIns="45720" rtlCol="0" anchor="t">
            <a:normAutofit/>
          </a:bodyPr>
          <a:lstStyle/>
          <a:p>
            <a:r>
              <a:rPr lang="en-US" sz="3200" dirty="0">
                <a:ea typeface="+mn-lt"/>
                <a:cs typeface="+mn-lt"/>
              </a:rPr>
              <a:t>A primitive task is an action that can be executed. </a:t>
            </a:r>
          </a:p>
          <a:p>
            <a:r>
              <a:rPr lang="en-US" sz="3200" dirty="0">
                <a:ea typeface="+mn-lt"/>
                <a:cs typeface="+mn-lt"/>
              </a:rPr>
              <a:t>A compound task is a complex task composed of a sequence of actions. A goal task is a task of satisfying a condition. </a:t>
            </a:r>
          </a:p>
          <a:p>
            <a:r>
              <a:rPr lang="en-US" sz="3200" dirty="0">
                <a:ea typeface="+mn-lt"/>
                <a:cs typeface="+mn-lt"/>
              </a:rPr>
              <a:t>The difference between primitive and other tasks is that the primitive actions can be directly executed. </a:t>
            </a:r>
          </a:p>
          <a:p>
            <a:r>
              <a:rPr lang="en-US" sz="3200" dirty="0">
                <a:ea typeface="+mn-lt"/>
                <a:cs typeface="+mn-lt"/>
              </a:rPr>
              <a:t>Compound and goal tasks both require a sequence of primitive actions to be performed; </a:t>
            </a:r>
          </a:p>
          <a:p>
            <a:r>
              <a:rPr lang="en-US" sz="3200" dirty="0">
                <a:ea typeface="+mn-lt"/>
                <a:cs typeface="+mn-lt"/>
              </a:rPr>
              <a:t>however, goal tasks are specified in terms of conditions that have to be made true, </a:t>
            </a:r>
          </a:p>
          <a:p>
            <a:r>
              <a:rPr lang="en-US" sz="3200" dirty="0">
                <a:ea typeface="+mn-lt"/>
                <a:cs typeface="+mn-lt"/>
              </a:rPr>
              <a:t>while compound tasks can only be specified in terms of other tasks via the task network outlined below.</a:t>
            </a:r>
            <a:endParaRPr lang="en-US" sz="3200">
              <a:cs typeface="Calibri"/>
            </a:endParaRPr>
          </a:p>
        </p:txBody>
      </p:sp>
    </p:spTree>
    <p:extLst>
      <p:ext uri="{BB962C8B-B14F-4D97-AF65-F5344CB8AC3E}">
        <p14:creationId xmlns:p14="http://schemas.microsoft.com/office/powerpoint/2010/main" val="4099528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A1FA-D4D8-CE95-FCB4-C8FD06C89B7B}"/>
              </a:ext>
            </a:extLst>
          </p:cNvPr>
          <p:cNvSpPr>
            <a:spLocks noGrp="1"/>
          </p:cNvSpPr>
          <p:nvPr>
            <p:ph type="title"/>
          </p:nvPr>
        </p:nvSpPr>
        <p:spPr/>
        <p:txBody>
          <a:bodyPr/>
          <a:lstStyle/>
          <a:p>
            <a:br>
              <a:rPr lang="en-US" sz="4000" b="1" dirty="0"/>
            </a:br>
            <a:r>
              <a:rPr lang="en-US" sz="4000" b="1">
                <a:solidFill>
                  <a:srgbClr val="222222"/>
                </a:solidFill>
              </a:rPr>
              <a:t>Why do we require Hierarchical Planning?</a:t>
            </a:r>
            <a:endParaRPr lang="en-US" sz="4000">
              <a:cs typeface="Calibri Light"/>
            </a:endParaRPr>
          </a:p>
          <a:p>
            <a:endParaRPr lang="en-US" sz="4000" dirty="0">
              <a:cs typeface="Calibri Light"/>
            </a:endParaRPr>
          </a:p>
        </p:txBody>
      </p:sp>
      <p:sp>
        <p:nvSpPr>
          <p:cNvPr id="3" name="Content Placeholder 2">
            <a:extLst>
              <a:ext uri="{FF2B5EF4-FFF2-40B4-BE49-F238E27FC236}">
                <a16:creationId xmlns:a16="http://schemas.microsoft.com/office/drawing/2014/main" id="{3A345E98-9894-BDBA-85BA-E012A4FF658B}"/>
              </a:ext>
            </a:extLst>
          </p:cNvPr>
          <p:cNvSpPr>
            <a:spLocks noGrp="1"/>
          </p:cNvSpPr>
          <p:nvPr>
            <p:ph idx="1"/>
          </p:nvPr>
        </p:nvSpPr>
        <p:spPr/>
        <p:txBody>
          <a:bodyPr vert="horz" lIns="91440" tIns="45720" rIns="91440" bIns="45720" rtlCol="0" anchor="t">
            <a:normAutofit/>
          </a:bodyPr>
          <a:lstStyle/>
          <a:p>
            <a:pPr>
              <a:lnSpc>
                <a:spcPct val="150000"/>
              </a:lnSpc>
            </a:pPr>
            <a:r>
              <a:rPr lang="en-US" sz="3200" dirty="0">
                <a:solidFill>
                  <a:srgbClr val="222222"/>
                </a:solidFill>
                <a:latin typeface="Verdana"/>
                <a:ea typeface="Verdana"/>
              </a:rPr>
              <a:t>Breaking down large problems:</a:t>
            </a:r>
          </a:p>
          <a:p>
            <a:pPr>
              <a:lnSpc>
                <a:spcPct val="150000"/>
              </a:lnSpc>
            </a:pPr>
            <a:r>
              <a:rPr lang="en-US" sz="3200" dirty="0">
                <a:solidFill>
                  <a:srgbClr val="222222"/>
                </a:solidFill>
                <a:latin typeface="Verdana"/>
                <a:ea typeface="Verdana"/>
              </a:rPr>
              <a:t>Efficient use of resources:</a:t>
            </a:r>
          </a:p>
          <a:p>
            <a:pPr>
              <a:lnSpc>
                <a:spcPct val="150000"/>
              </a:lnSpc>
            </a:pPr>
            <a:r>
              <a:rPr lang="en-US" sz="3200" dirty="0">
                <a:solidFill>
                  <a:srgbClr val="222222"/>
                </a:solidFill>
                <a:latin typeface="Verdana"/>
                <a:ea typeface="Verdana"/>
              </a:rPr>
              <a:t>Handling uncertainty:</a:t>
            </a:r>
          </a:p>
          <a:p>
            <a:pPr>
              <a:lnSpc>
                <a:spcPct val="150000"/>
              </a:lnSpc>
            </a:pPr>
            <a:r>
              <a:rPr lang="en-US" sz="3200" dirty="0">
                <a:solidFill>
                  <a:srgbClr val="222222"/>
                </a:solidFill>
                <a:latin typeface="Verdana"/>
                <a:ea typeface="Verdana"/>
              </a:rPr>
              <a:t>Flexibility</a:t>
            </a:r>
          </a:p>
        </p:txBody>
      </p:sp>
    </p:spTree>
    <p:extLst>
      <p:ext uri="{BB962C8B-B14F-4D97-AF65-F5344CB8AC3E}">
        <p14:creationId xmlns:p14="http://schemas.microsoft.com/office/powerpoint/2010/main" val="25747531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4CA-433D-ED51-00B9-4BC8E234D587}"/>
              </a:ext>
            </a:extLst>
          </p:cNvPr>
          <p:cNvSpPr>
            <a:spLocks noGrp="1"/>
          </p:cNvSpPr>
          <p:nvPr>
            <p:ph type="title"/>
          </p:nvPr>
        </p:nvSpPr>
        <p:spPr/>
        <p:txBody>
          <a:bodyPr/>
          <a:lstStyle/>
          <a:p>
            <a:br>
              <a:rPr lang="en-US" dirty="0"/>
            </a:br>
            <a:r>
              <a:rPr lang="en-US" dirty="0"/>
              <a:t>Advantages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C356CCF2-4893-CDFE-743D-A062F29DC8B3}"/>
              </a:ext>
            </a:extLst>
          </p:cNvPr>
          <p:cNvSpPr>
            <a:spLocks noGrp="1"/>
          </p:cNvSpPr>
          <p:nvPr>
            <p:ph idx="1"/>
          </p:nvPr>
        </p:nvSpPr>
        <p:spPr/>
        <p:txBody>
          <a:bodyPr vert="horz" lIns="91440" tIns="45720" rIns="91440" bIns="45720" rtlCol="0" anchor="t">
            <a:normAutofit/>
          </a:bodyPr>
          <a:lstStyle/>
          <a:p>
            <a:r>
              <a:rPr lang="en-US" b="1" dirty="0">
                <a:ea typeface="+mn-lt"/>
                <a:cs typeface="+mn-lt"/>
              </a:rPr>
              <a:t>Scalability:</a:t>
            </a:r>
            <a:r>
              <a:rPr lang="en-US" dirty="0">
                <a:ea typeface="+mn-lt"/>
                <a:cs typeface="+mn-lt"/>
              </a:rPr>
              <a:t> Hierarchical planning allows for reasoning and planning at different levels of abstraction, enabling efficient handling of complex tasks and environments.</a:t>
            </a:r>
            <a:endParaRPr lang="en-US" dirty="0">
              <a:cs typeface="Calibri" panose="020F0502020204030204"/>
            </a:endParaRPr>
          </a:p>
          <a:p>
            <a:endParaRPr lang="en-US" dirty="0">
              <a:ea typeface="+mn-lt"/>
              <a:cs typeface="+mn-lt"/>
            </a:endParaRPr>
          </a:p>
          <a:p>
            <a:r>
              <a:rPr lang="en-US" b="1" dirty="0">
                <a:ea typeface="+mn-lt"/>
                <a:cs typeface="+mn-lt"/>
              </a:rPr>
              <a:t>Flexibility:</a:t>
            </a:r>
            <a:r>
              <a:rPr lang="en-US" dirty="0">
                <a:ea typeface="+mn-lt"/>
                <a:cs typeface="+mn-lt"/>
              </a:rPr>
              <a:t> Hierarchical planning provides the flexibility to adapt plans to changes in the environment or goals, making them more robust and adaptable.</a:t>
            </a:r>
            <a:endParaRPr lang="en-US">
              <a:cs typeface="Calibri"/>
            </a:endParaRPr>
          </a:p>
          <a:p>
            <a:endParaRPr lang="en-US" dirty="0">
              <a:cs typeface="Calibri"/>
            </a:endParaRPr>
          </a:p>
        </p:txBody>
      </p:sp>
    </p:spTree>
    <p:extLst>
      <p:ext uri="{BB962C8B-B14F-4D97-AF65-F5344CB8AC3E}">
        <p14:creationId xmlns:p14="http://schemas.microsoft.com/office/powerpoint/2010/main" val="2914462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4CA-433D-ED51-00B9-4BC8E234D587}"/>
              </a:ext>
            </a:extLst>
          </p:cNvPr>
          <p:cNvSpPr>
            <a:spLocks noGrp="1"/>
          </p:cNvSpPr>
          <p:nvPr>
            <p:ph type="title"/>
          </p:nvPr>
        </p:nvSpPr>
        <p:spPr/>
        <p:txBody>
          <a:bodyPr/>
          <a:lstStyle/>
          <a:p>
            <a:br>
              <a:rPr lang="en-US" dirty="0"/>
            </a:br>
            <a:r>
              <a:rPr lang="en-US" dirty="0"/>
              <a:t>Advantages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C356CCF2-4893-CDFE-743D-A062F29DC8B3}"/>
              </a:ext>
            </a:extLst>
          </p:cNvPr>
          <p:cNvSpPr>
            <a:spLocks noGrp="1"/>
          </p:cNvSpPr>
          <p:nvPr>
            <p:ph idx="1"/>
          </p:nvPr>
        </p:nvSpPr>
        <p:spPr/>
        <p:txBody>
          <a:bodyPr vert="horz" lIns="91440" tIns="45720" rIns="91440" bIns="45720" rtlCol="0" anchor="t">
            <a:normAutofit/>
          </a:bodyPr>
          <a:lstStyle/>
          <a:p>
            <a:r>
              <a:rPr lang="en-US" b="1" dirty="0">
                <a:ea typeface="+mn-lt"/>
                <a:cs typeface="+mn-lt"/>
              </a:rPr>
              <a:t>Abstraction and reuse:</a:t>
            </a:r>
            <a:r>
              <a:rPr lang="en-US" dirty="0">
                <a:ea typeface="+mn-lt"/>
                <a:cs typeface="+mn-lt"/>
              </a:rPr>
              <a:t> The use of a hierarchy of tasks or subgoals allows for the abstraction and reuse of plans, making planning more efficient and reducing the need for redundant planning.</a:t>
            </a:r>
          </a:p>
          <a:p>
            <a:endParaRPr lang="en-US" dirty="0">
              <a:ea typeface="+mn-lt"/>
              <a:cs typeface="+mn-lt"/>
            </a:endParaRPr>
          </a:p>
          <a:p>
            <a:r>
              <a:rPr lang="en-US" b="1" dirty="0">
                <a:ea typeface="+mn-lt"/>
                <a:cs typeface="+mn-lt"/>
              </a:rPr>
              <a:t>Higher-level reasoning:</a:t>
            </a:r>
            <a:r>
              <a:rPr lang="en-US" dirty="0">
                <a:ea typeface="+mn-lt"/>
                <a:cs typeface="+mn-lt"/>
              </a:rPr>
              <a:t> Hierarchical planning allows for higher-level reasoning and decision-making, enabling AI systems to make strategic choices and coordinate actions at a higher level of abstraction.</a:t>
            </a:r>
          </a:p>
          <a:p>
            <a:endParaRPr lang="en-US" dirty="0">
              <a:solidFill>
                <a:srgbClr val="61738E"/>
              </a:solidFill>
              <a:cs typeface="Calibri"/>
            </a:endParaRPr>
          </a:p>
          <a:p>
            <a:endParaRPr lang="en-US" dirty="0">
              <a:cs typeface="Calibri"/>
            </a:endParaRPr>
          </a:p>
        </p:txBody>
      </p:sp>
    </p:spTree>
    <p:extLst>
      <p:ext uri="{BB962C8B-B14F-4D97-AF65-F5344CB8AC3E}">
        <p14:creationId xmlns:p14="http://schemas.microsoft.com/office/powerpoint/2010/main" val="3051712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4CA-433D-ED51-00B9-4BC8E234D587}"/>
              </a:ext>
            </a:extLst>
          </p:cNvPr>
          <p:cNvSpPr>
            <a:spLocks noGrp="1"/>
          </p:cNvSpPr>
          <p:nvPr>
            <p:ph type="title"/>
          </p:nvPr>
        </p:nvSpPr>
        <p:spPr/>
        <p:txBody>
          <a:bodyPr/>
          <a:lstStyle/>
          <a:p>
            <a:br>
              <a:rPr lang="en-US" dirty="0"/>
            </a:br>
            <a:r>
              <a:rPr lang="en-US" dirty="0"/>
              <a:t>Advantages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C356CCF2-4893-CDFE-743D-A062F29DC8B3}"/>
              </a:ext>
            </a:extLst>
          </p:cNvPr>
          <p:cNvSpPr>
            <a:spLocks noGrp="1"/>
          </p:cNvSpPr>
          <p:nvPr>
            <p:ph idx="1"/>
          </p:nvPr>
        </p:nvSpPr>
        <p:spPr/>
        <p:txBody>
          <a:bodyPr vert="horz" lIns="91440" tIns="45720" rIns="91440" bIns="45720" rtlCol="0" anchor="t">
            <a:normAutofit/>
          </a:bodyPr>
          <a:lstStyle/>
          <a:p>
            <a:r>
              <a:rPr lang="en-US" b="1" dirty="0">
                <a:ea typeface="+mn-lt"/>
                <a:cs typeface="+mn-lt"/>
              </a:rPr>
              <a:t>Task organization:</a:t>
            </a:r>
            <a:r>
              <a:rPr lang="en-US" dirty="0">
                <a:ea typeface="+mn-lt"/>
                <a:cs typeface="+mn-lt"/>
              </a:rPr>
              <a:t> Hierarchical planning helps in organizing tasks or subgoals into a coherent structure, providing a clear overview of the planning process and facilitating better coordination and management of tasks.</a:t>
            </a:r>
          </a:p>
          <a:p>
            <a:endParaRPr lang="en-US" dirty="0">
              <a:ea typeface="+mn-lt"/>
              <a:cs typeface="+mn-lt"/>
            </a:endParaRPr>
          </a:p>
          <a:p>
            <a:endParaRPr lang="en-US" dirty="0">
              <a:solidFill>
                <a:srgbClr val="61738E"/>
              </a:solidFill>
              <a:cs typeface="Calibri"/>
            </a:endParaRPr>
          </a:p>
          <a:p>
            <a:endParaRPr lang="en-US" dirty="0">
              <a:cs typeface="Calibri"/>
            </a:endParaRPr>
          </a:p>
        </p:txBody>
      </p:sp>
    </p:spTree>
    <p:extLst>
      <p:ext uri="{BB962C8B-B14F-4D97-AF65-F5344CB8AC3E}">
        <p14:creationId xmlns:p14="http://schemas.microsoft.com/office/powerpoint/2010/main" val="3994458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ight Triangle 1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4E09653A-3FC0-F0E1-3FDA-75C3A3C3986F}"/>
              </a:ext>
            </a:extLst>
          </p:cNvPr>
          <p:cNvPicPr>
            <a:picLocks noChangeAspect="1"/>
          </p:cNvPicPr>
          <p:nvPr/>
        </p:nvPicPr>
        <p:blipFill>
          <a:blip r:embed="rId2"/>
          <a:stretch>
            <a:fillRect/>
          </a:stretch>
        </p:blipFill>
        <p:spPr>
          <a:xfrm>
            <a:off x="1115685" y="124415"/>
            <a:ext cx="10176291" cy="6350377"/>
          </a:xfrm>
          <a:prstGeom prst="rect">
            <a:avLst/>
          </a:prstGeom>
        </p:spPr>
      </p:pic>
    </p:spTree>
    <p:extLst>
      <p:ext uri="{BB962C8B-B14F-4D97-AF65-F5344CB8AC3E}">
        <p14:creationId xmlns:p14="http://schemas.microsoft.com/office/powerpoint/2010/main" val="352442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6A8D-D709-0AAE-C283-8A37151A8C3A}"/>
              </a:ext>
            </a:extLst>
          </p:cNvPr>
          <p:cNvSpPr>
            <a:spLocks noGrp="1"/>
          </p:cNvSpPr>
          <p:nvPr>
            <p:ph type="title"/>
          </p:nvPr>
        </p:nvSpPr>
        <p:spPr/>
        <p:txBody>
          <a:bodyPr/>
          <a:lstStyle/>
          <a:p>
            <a:br>
              <a:rPr lang="en-US" sz="1800" b="1" dirty="0">
                <a:solidFill>
                  <a:srgbClr val="222222"/>
                </a:solidFill>
              </a:rPr>
            </a:br>
            <a:r>
              <a:rPr lang="en-US" b="1" dirty="0">
                <a:solidFill>
                  <a:srgbClr val="222222"/>
                </a:solidFill>
              </a:rPr>
              <a:t>Applications of Artificial Intelligence</a:t>
            </a:r>
            <a:endParaRPr lang="en-US" dirty="0"/>
          </a:p>
          <a:p>
            <a:endParaRPr lang="en-US" dirty="0">
              <a:cs typeface="Calibri Light"/>
            </a:endParaRPr>
          </a:p>
        </p:txBody>
      </p:sp>
      <p:sp>
        <p:nvSpPr>
          <p:cNvPr id="3" name="Content Placeholder 2">
            <a:extLst>
              <a:ext uri="{FF2B5EF4-FFF2-40B4-BE49-F238E27FC236}">
                <a16:creationId xmlns:a16="http://schemas.microsoft.com/office/drawing/2014/main" id="{7A403144-9344-8A4B-FA00-97744598C7B0}"/>
              </a:ext>
            </a:extLst>
          </p:cNvPr>
          <p:cNvSpPr>
            <a:spLocks noGrp="1"/>
          </p:cNvSpPr>
          <p:nvPr>
            <p:ph idx="1"/>
          </p:nvPr>
        </p:nvSpPr>
        <p:spPr/>
        <p:txBody>
          <a:bodyPr vert="horz" lIns="91440" tIns="45720" rIns="91440" bIns="45720" rtlCol="0" anchor="t">
            <a:normAutofit/>
          </a:bodyPr>
          <a:lstStyle/>
          <a:p>
            <a:r>
              <a:rPr lang="en-US" b="1" dirty="0">
                <a:solidFill>
                  <a:srgbClr val="C00000"/>
                </a:solidFill>
                <a:latin typeface="Verdana"/>
                <a:ea typeface="Verdana"/>
              </a:rPr>
              <a:t>Automation:</a:t>
            </a:r>
            <a:r>
              <a:rPr lang="en-US" dirty="0">
                <a:solidFill>
                  <a:srgbClr val="444444"/>
                </a:solidFill>
                <a:latin typeface="Verdana"/>
                <a:ea typeface="Verdana"/>
              </a:rPr>
              <a:t> AI has been used to automate various tasks such as production line robots, virtual assistants, and self-driving cars. Automation has improved efficiency and reduced costs associated with human labor.</a:t>
            </a:r>
            <a:endParaRPr lang="en-US" dirty="0">
              <a:cs typeface="Calibri" panose="020F0502020204030204"/>
            </a:endParaRPr>
          </a:p>
          <a:p>
            <a:r>
              <a:rPr lang="en-US" b="1" dirty="0">
                <a:solidFill>
                  <a:srgbClr val="C00000"/>
                </a:solidFill>
                <a:latin typeface="Verdana"/>
                <a:ea typeface="Verdana"/>
              </a:rPr>
              <a:t>Healthcare:</a:t>
            </a:r>
            <a:r>
              <a:rPr lang="en-US" dirty="0">
                <a:solidFill>
                  <a:srgbClr val="444444"/>
                </a:solidFill>
                <a:latin typeface="Verdana"/>
                <a:ea typeface="Verdana"/>
              </a:rPr>
              <a:t> AI is being used to diagnose and treat diseases, reduce medical errors, and improve patient outcomes. AI-assisted diagnostics can analyze patient data to detect potential illnesses and alert doctors to potential problems.</a:t>
            </a:r>
            <a:endParaRPr lang="en-US" dirty="0"/>
          </a:p>
          <a:p>
            <a:endParaRPr lang="en-US" dirty="0">
              <a:cs typeface="Calibri"/>
            </a:endParaRPr>
          </a:p>
        </p:txBody>
      </p:sp>
    </p:spTree>
    <p:extLst>
      <p:ext uri="{BB962C8B-B14F-4D97-AF65-F5344CB8AC3E}">
        <p14:creationId xmlns:p14="http://schemas.microsoft.com/office/powerpoint/2010/main" val="3069507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6A8D-D709-0AAE-C283-8A37151A8C3A}"/>
              </a:ext>
            </a:extLst>
          </p:cNvPr>
          <p:cNvSpPr>
            <a:spLocks noGrp="1"/>
          </p:cNvSpPr>
          <p:nvPr>
            <p:ph type="title"/>
          </p:nvPr>
        </p:nvSpPr>
        <p:spPr/>
        <p:txBody>
          <a:bodyPr/>
          <a:lstStyle/>
          <a:p>
            <a:br>
              <a:rPr lang="en-US" sz="1800" b="1" dirty="0">
                <a:solidFill>
                  <a:srgbClr val="222222"/>
                </a:solidFill>
              </a:rPr>
            </a:br>
            <a:r>
              <a:rPr lang="en-US" b="1" dirty="0">
                <a:solidFill>
                  <a:srgbClr val="222222"/>
                </a:solidFill>
              </a:rPr>
              <a:t>Applications of Artificial Intelligence</a:t>
            </a:r>
            <a:endParaRPr lang="en-US" dirty="0"/>
          </a:p>
          <a:p>
            <a:endParaRPr lang="en-US" dirty="0">
              <a:cs typeface="Calibri Light"/>
            </a:endParaRPr>
          </a:p>
        </p:txBody>
      </p:sp>
      <p:sp>
        <p:nvSpPr>
          <p:cNvPr id="3" name="Content Placeholder 2">
            <a:extLst>
              <a:ext uri="{FF2B5EF4-FFF2-40B4-BE49-F238E27FC236}">
                <a16:creationId xmlns:a16="http://schemas.microsoft.com/office/drawing/2014/main" id="{7A403144-9344-8A4B-FA00-97744598C7B0}"/>
              </a:ext>
            </a:extLst>
          </p:cNvPr>
          <p:cNvSpPr>
            <a:spLocks noGrp="1"/>
          </p:cNvSpPr>
          <p:nvPr>
            <p:ph idx="1"/>
          </p:nvPr>
        </p:nvSpPr>
        <p:spPr/>
        <p:txBody>
          <a:bodyPr vert="horz" lIns="91440" tIns="45720" rIns="91440" bIns="45720" rtlCol="0" anchor="t">
            <a:normAutofit/>
          </a:bodyPr>
          <a:lstStyle/>
          <a:p>
            <a:r>
              <a:rPr lang="en-US" b="1" dirty="0">
                <a:solidFill>
                  <a:srgbClr val="C00000"/>
                </a:solidFill>
                <a:latin typeface="Verdana"/>
                <a:ea typeface="Verdana"/>
              </a:rPr>
              <a:t>Security:</a:t>
            </a:r>
            <a:r>
              <a:rPr lang="en-US" dirty="0">
                <a:solidFill>
                  <a:srgbClr val="444444"/>
                </a:solidFill>
                <a:latin typeface="Verdana"/>
                <a:ea typeface="Verdana"/>
              </a:rPr>
              <a:t> AI-enabled security systems can detect and respond to threats more quickly and accurately than humans. AI-based facial recognition systems can identify faces, and can even be used to detect suspicious activity.</a:t>
            </a:r>
            <a:endParaRPr lang="en-US" dirty="0">
              <a:cs typeface="Calibri" panose="020F0502020204030204"/>
            </a:endParaRPr>
          </a:p>
          <a:p>
            <a:r>
              <a:rPr lang="en-US" b="1" dirty="0">
                <a:solidFill>
                  <a:srgbClr val="C00000"/>
                </a:solidFill>
                <a:latin typeface="Verdana"/>
                <a:ea typeface="Verdana"/>
              </a:rPr>
              <a:t>Business: </a:t>
            </a:r>
            <a:r>
              <a:rPr lang="en-US" dirty="0">
                <a:solidFill>
                  <a:srgbClr val="444444"/>
                </a:solidFill>
                <a:latin typeface="Verdana"/>
                <a:ea typeface="Verdana"/>
              </a:rPr>
              <a:t>AI is being used to improve marketing, sales, and customer service by analyzing customer data and predicting customer behavior. AI is also being used to optimize supply chains and improve operational efficiency.</a:t>
            </a:r>
            <a:endParaRPr lang="en-US" dirty="0">
              <a:cs typeface="Calibri"/>
            </a:endParaRPr>
          </a:p>
          <a:p>
            <a:endParaRPr lang="en-US" dirty="0">
              <a:solidFill>
                <a:srgbClr val="444444"/>
              </a:solidFill>
              <a:latin typeface="Verdana"/>
              <a:ea typeface="Verdana"/>
            </a:endParaRPr>
          </a:p>
          <a:p>
            <a:endParaRPr lang="en-US" dirty="0">
              <a:cs typeface="Calibri"/>
            </a:endParaRPr>
          </a:p>
        </p:txBody>
      </p:sp>
    </p:spTree>
    <p:extLst>
      <p:ext uri="{BB962C8B-B14F-4D97-AF65-F5344CB8AC3E}">
        <p14:creationId xmlns:p14="http://schemas.microsoft.com/office/powerpoint/2010/main" val="3781450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6A8D-D709-0AAE-C283-8A37151A8C3A}"/>
              </a:ext>
            </a:extLst>
          </p:cNvPr>
          <p:cNvSpPr>
            <a:spLocks noGrp="1"/>
          </p:cNvSpPr>
          <p:nvPr>
            <p:ph type="title"/>
          </p:nvPr>
        </p:nvSpPr>
        <p:spPr/>
        <p:txBody>
          <a:bodyPr/>
          <a:lstStyle/>
          <a:p>
            <a:br>
              <a:rPr lang="en-US" sz="1800" b="1" dirty="0">
                <a:solidFill>
                  <a:srgbClr val="222222"/>
                </a:solidFill>
              </a:rPr>
            </a:br>
            <a:r>
              <a:rPr lang="en-US" b="1" dirty="0">
                <a:solidFill>
                  <a:srgbClr val="222222"/>
                </a:solidFill>
              </a:rPr>
              <a:t>Applications of Artificial Intelligence</a:t>
            </a:r>
            <a:endParaRPr lang="en-US" dirty="0"/>
          </a:p>
          <a:p>
            <a:endParaRPr lang="en-US" dirty="0">
              <a:cs typeface="Calibri Light"/>
            </a:endParaRPr>
          </a:p>
        </p:txBody>
      </p:sp>
      <p:sp>
        <p:nvSpPr>
          <p:cNvPr id="3" name="Content Placeholder 2">
            <a:extLst>
              <a:ext uri="{FF2B5EF4-FFF2-40B4-BE49-F238E27FC236}">
                <a16:creationId xmlns:a16="http://schemas.microsoft.com/office/drawing/2014/main" id="{7A403144-9344-8A4B-FA00-97744598C7B0}"/>
              </a:ext>
            </a:extLst>
          </p:cNvPr>
          <p:cNvSpPr>
            <a:spLocks noGrp="1"/>
          </p:cNvSpPr>
          <p:nvPr>
            <p:ph idx="1"/>
          </p:nvPr>
        </p:nvSpPr>
        <p:spPr/>
        <p:txBody>
          <a:bodyPr vert="horz" lIns="91440" tIns="45720" rIns="91440" bIns="45720" rtlCol="0" anchor="t">
            <a:normAutofit/>
          </a:bodyPr>
          <a:lstStyle/>
          <a:p>
            <a:r>
              <a:rPr lang="en-US" b="1">
                <a:solidFill>
                  <a:srgbClr val="C00000"/>
                </a:solidFill>
                <a:latin typeface="Verdana"/>
                <a:ea typeface="Verdana"/>
              </a:rPr>
              <a:t>Education:</a:t>
            </a:r>
            <a:r>
              <a:rPr lang="en-US">
                <a:solidFill>
                  <a:srgbClr val="444444"/>
                </a:solidFill>
                <a:latin typeface="Verdana"/>
                <a:ea typeface="Verdana"/>
              </a:rPr>
              <a:t> AI-enabled educational technology can be used to improve the learning process, by providing personalized instruction and feedback to students. AI can also be used to automate grading, which can save teachers time and effort.</a:t>
            </a:r>
            <a:endParaRPr lang="en-US">
              <a:solidFill>
                <a:srgbClr val="000000"/>
              </a:solidFill>
              <a:latin typeface="Calibri"/>
              <a:ea typeface="Verdana"/>
              <a:cs typeface="Calibri"/>
            </a:endParaRPr>
          </a:p>
          <a:p>
            <a:endParaRPr lang="en-US" dirty="0">
              <a:solidFill>
                <a:srgbClr val="444444"/>
              </a:solidFill>
              <a:latin typeface="Verdana"/>
              <a:ea typeface="Verdana"/>
              <a:cs typeface="Calibri"/>
            </a:endParaRPr>
          </a:p>
          <a:p>
            <a:endParaRPr lang="en-US" dirty="0">
              <a:solidFill>
                <a:srgbClr val="444444"/>
              </a:solidFill>
              <a:latin typeface="Verdana"/>
              <a:ea typeface="Verdana"/>
            </a:endParaRPr>
          </a:p>
          <a:p>
            <a:endParaRPr lang="en-US" dirty="0">
              <a:cs typeface="Calibri"/>
            </a:endParaRPr>
          </a:p>
        </p:txBody>
      </p:sp>
    </p:spTree>
    <p:extLst>
      <p:ext uri="{BB962C8B-B14F-4D97-AF65-F5344CB8AC3E}">
        <p14:creationId xmlns:p14="http://schemas.microsoft.com/office/powerpoint/2010/main" val="326688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text on a white background&#10;&#10;Description automatically generated">
            <a:extLst>
              <a:ext uri="{FF2B5EF4-FFF2-40B4-BE49-F238E27FC236}">
                <a16:creationId xmlns:a16="http://schemas.microsoft.com/office/drawing/2014/main" id="{62D51CCF-1EF5-401D-63D8-C69EC6E3DBE3}"/>
              </a:ext>
            </a:extLst>
          </p:cNvPr>
          <p:cNvPicPr>
            <a:picLocks noChangeAspect="1"/>
          </p:cNvPicPr>
          <p:nvPr/>
        </p:nvPicPr>
        <p:blipFill>
          <a:blip r:embed="rId2"/>
          <a:stretch>
            <a:fillRect/>
          </a:stretch>
        </p:blipFill>
        <p:spPr>
          <a:xfrm>
            <a:off x="1043797" y="309158"/>
            <a:ext cx="10363197" cy="6426588"/>
          </a:xfrm>
          <a:prstGeom prst="rect">
            <a:avLst/>
          </a:prstGeom>
        </p:spPr>
      </p:pic>
    </p:spTree>
    <p:extLst>
      <p:ext uri="{BB962C8B-B14F-4D97-AF65-F5344CB8AC3E}">
        <p14:creationId xmlns:p14="http://schemas.microsoft.com/office/powerpoint/2010/main" val="195769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text on a white background&#10;&#10;Description automatically generated">
            <a:extLst>
              <a:ext uri="{FF2B5EF4-FFF2-40B4-BE49-F238E27FC236}">
                <a16:creationId xmlns:a16="http://schemas.microsoft.com/office/drawing/2014/main" id="{27936543-2B4F-4246-F1BD-F40D35928DFD}"/>
              </a:ext>
            </a:extLst>
          </p:cNvPr>
          <p:cNvPicPr>
            <a:picLocks noChangeAspect="1"/>
          </p:cNvPicPr>
          <p:nvPr/>
        </p:nvPicPr>
        <p:blipFill>
          <a:blip r:embed="rId2"/>
          <a:stretch>
            <a:fillRect/>
          </a:stretch>
        </p:blipFill>
        <p:spPr>
          <a:xfrm>
            <a:off x="1216326" y="232287"/>
            <a:ext cx="10348819" cy="6393424"/>
          </a:xfrm>
          <a:prstGeom prst="rect">
            <a:avLst/>
          </a:prstGeom>
        </p:spPr>
      </p:pic>
    </p:spTree>
    <p:extLst>
      <p:ext uri="{BB962C8B-B14F-4D97-AF65-F5344CB8AC3E}">
        <p14:creationId xmlns:p14="http://schemas.microsoft.com/office/powerpoint/2010/main" val="3860191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D45F517-2986-1335-DC01-FECF139A1017}"/>
              </a:ext>
            </a:extLst>
          </p:cNvPr>
          <p:cNvPicPr>
            <a:picLocks noChangeAspect="1"/>
          </p:cNvPicPr>
          <p:nvPr/>
        </p:nvPicPr>
        <p:blipFill>
          <a:blip r:embed="rId2"/>
          <a:stretch>
            <a:fillRect/>
          </a:stretch>
        </p:blipFill>
        <p:spPr>
          <a:xfrm>
            <a:off x="1144439" y="281997"/>
            <a:ext cx="9845612" cy="6466533"/>
          </a:xfrm>
          <a:prstGeom prst="rect">
            <a:avLst/>
          </a:prstGeom>
        </p:spPr>
      </p:pic>
    </p:spTree>
    <p:extLst>
      <p:ext uri="{BB962C8B-B14F-4D97-AF65-F5344CB8AC3E}">
        <p14:creationId xmlns:p14="http://schemas.microsoft.com/office/powerpoint/2010/main" val="296868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text with red and white text&#10;&#10;Description automatically generated">
            <a:extLst>
              <a:ext uri="{FF2B5EF4-FFF2-40B4-BE49-F238E27FC236}">
                <a16:creationId xmlns:a16="http://schemas.microsoft.com/office/drawing/2014/main" id="{6E834138-333C-A806-7244-625999967469}"/>
              </a:ext>
            </a:extLst>
          </p:cNvPr>
          <p:cNvPicPr>
            <a:picLocks noChangeAspect="1"/>
          </p:cNvPicPr>
          <p:nvPr/>
        </p:nvPicPr>
        <p:blipFill>
          <a:blip r:embed="rId2"/>
          <a:stretch>
            <a:fillRect/>
          </a:stretch>
        </p:blipFill>
        <p:spPr>
          <a:xfrm>
            <a:off x="1331345" y="298653"/>
            <a:ext cx="9529310" cy="6562618"/>
          </a:xfrm>
          <a:prstGeom prst="rect">
            <a:avLst/>
          </a:prstGeom>
        </p:spPr>
      </p:pic>
    </p:spTree>
    <p:extLst>
      <p:ext uri="{BB962C8B-B14F-4D97-AF65-F5344CB8AC3E}">
        <p14:creationId xmlns:p14="http://schemas.microsoft.com/office/powerpoint/2010/main" val="382639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paper with black text and red text&#10;&#10;Description automatically generated">
            <a:extLst>
              <a:ext uri="{FF2B5EF4-FFF2-40B4-BE49-F238E27FC236}">
                <a16:creationId xmlns:a16="http://schemas.microsoft.com/office/drawing/2014/main" id="{81EABBA7-1DB8-103B-76AE-05346F33A423}"/>
              </a:ext>
            </a:extLst>
          </p:cNvPr>
          <p:cNvPicPr>
            <a:picLocks noChangeAspect="1"/>
          </p:cNvPicPr>
          <p:nvPr/>
        </p:nvPicPr>
        <p:blipFill>
          <a:blip r:embed="rId2"/>
          <a:stretch>
            <a:fillRect/>
          </a:stretch>
        </p:blipFill>
        <p:spPr>
          <a:xfrm>
            <a:off x="1475118" y="228633"/>
            <a:ext cx="9845613" cy="6630770"/>
          </a:xfrm>
          <a:prstGeom prst="rect">
            <a:avLst/>
          </a:prstGeom>
        </p:spPr>
      </p:pic>
    </p:spTree>
    <p:extLst>
      <p:ext uri="{BB962C8B-B14F-4D97-AF65-F5344CB8AC3E}">
        <p14:creationId xmlns:p14="http://schemas.microsoft.com/office/powerpoint/2010/main" val="373190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B7C198F-67C0-A185-598E-40D6305D074A}"/>
              </a:ext>
            </a:extLst>
          </p:cNvPr>
          <p:cNvPicPr>
            <a:picLocks noChangeAspect="1"/>
          </p:cNvPicPr>
          <p:nvPr/>
        </p:nvPicPr>
        <p:blipFill>
          <a:blip r:embed="rId2"/>
          <a:stretch>
            <a:fillRect/>
          </a:stretch>
        </p:blipFill>
        <p:spPr>
          <a:xfrm>
            <a:off x="1216325" y="181571"/>
            <a:ext cx="10003765" cy="6451726"/>
          </a:xfrm>
          <a:prstGeom prst="rect">
            <a:avLst/>
          </a:prstGeom>
        </p:spPr>
      </p:pic>
    </p:spTree>
    <p:extLst>
      <p:ext uri="{BB962C8B-B14F-4D97-AF65-F5344CB8AC3E}">
        <p14:creationId xmlns:p14="http://schemas.microsoft.com/office/powerpoint/2010/main" val="2237972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aper&#10;&#10;Description automatically generated">
            <a:extLst>
              <a:ext uri="{FF2B5EF4-FFF2-40B4-BE49-F238E27FC236}">
                <a16:creationId xmlns:a16="http://schemas.microsoft.com/office/drawing/2014/main" id="{4A9EBC6C-F570-3F06-85F9-F6BBDCDD87FE}"/>
              </a:ext>
            </a:extLst>
          </p:cNvPr>
          <p:cNvPicPr>
            <a:picLocks noChangeAspect="1"/>
          </p:cNvPicPr>
          <p:nvPr/>
        </p:nvPicPr>
        <p:blipFill>
          <a:blip r:embed="rId2"/>
          <a:stretch>
            <a:fillRect/>
          </a:stretch>
        </p:blipFill>
        <p:spPr>
          <a:xfrm>
            <a:off x="1288212" y="244366"/>
            <a:ext cx="9658708" cy="6354891"/>
          </a:xfrm>
          <a:prstGeom prst="rect">
            <a:avLst/>
          </a:prstGeom>
        </p:spPr>
      </p:pic>
    </p:spTree>
    <p:extLst>
      <p:ext uri="{BB962C8B-B14F-4D97-AF65-F5344CB8AC3E}">
        <p14:creationId xmlns:p14="http://schemas.microsoft.com/office/powerpoint/2010/main" val="120671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D805DE-8B65-6240-855F-154A03F4D670}"/>
              </a:ext>
            </a:extLst>
          </p:cNvPr>
          <p:cNvPicPr>
            <a:picLocks noChangeAspect="1"/>
          </p:cNvPicPr>
          <p:nvPr/>
        </p:nvPicPr>
        <p:blipFill>
          <a:blip r:embed="rId2"/>
          <a:stretch>
            <a:fillRect/>
          </a:stretch>
        </p:blipFill>
        <p:spPr>
          <a:xfrm>
            <a:off x="1403232" y="224185"/>
            <a:ext cx="9514933" cy="6452763"/>
          </a:xfrm>
          <a:prstGeom prst="rect">
            <a:avLst/>
          </a:prstGeom>
        </p:spPr>
      </p:pic>
    </p:spTree>
    <p:extLst>
      <p:ext uri="{BB962C8B-B14F-4D97-AF65-F5344CB8AC3E}">
        <p14:creationId xmlns:p14="http://schemas.microsoft.com/office/powerpoint/2010/main" val="22181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D9AC-D059-745D-216B-B1F23E26FDD0}"/>
              </a:ext>
            </a:extLst>
          </p:cNvPr>
          <p:cNvSpPr>
            <a:spLocks noGrp="1"/>
          </p:cNvSpPr>
          <p:nvPr>
            <p:ph type="title"/>
          </p:nvPr>
        </p:nvSpPr>
        <p:spPr/>
        <p:txBody>
          <a:bodyPr/>
          <a:lstStyle/>
          <a:p>
            <a:pPr algn="just"/>
            <a:br>
              <a:rPr lang="en-US" sz="2200" dirty="0">
                <a:solidFill>
                  <a:srgbClr val="610B38"/>
                </a:solidFill>
              </a:rPr>
            </a:br>
            <a:r>
              <a:rPr lang="en-US" dirty="0">
                <a:solidFill>
                  <a:srgbClr val="610B38"/>
                </a:solidFill>
              </a:rPr>
              <a:t>Probabilistic reasoning in Artificial intelligence</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56C26DDA-B1A9-061B-34EA-465E72F231D8}"/>
              </a:ext>
            </a:extLst>
          </p:cNvPr>
          <p:cNvSpPr>
            <a:spLocks noGrp="1"/>
          </p:cNvSpPr>
          <p:nvPr>
            <p:ph idx="1"/>
          </p:nvPr>
        </p:nvSpPr>
        <p:spPr/>
        <p:txBody>
          <a:bodyPr vert="horz" lIns="91440" tIns="45720" rIns="91440" bIns="45720" rtlCol="0" anchor="t">
            <a:normAutofit/>
          </a:bodyPr>
          <a:lstStyle/>
          <a:p>
            <a:pPr marL="0" indent="0">
              <a:buNone/>
            </a:pPr>
            <a:r>
              <a:rPr lang="en-US" sz="4000" dirty="0">
                <a:solidFill>
                  <a:srgbClr val="002060"/>
                </a:solidFill>
                <a:ea typeface="+mn-lt"/>
                <a:cs typeface="+mn-lt"/>
              </a:rPr>
              <a:t>Representing knowledge in an uncertain domain</a:t>
            </a:r>
          </a:p>
          <a:p>
            <a:pPr algn="just">
              <a:buNone/>
            </a:pPr>
            <a:r>
              <a:rPr lang="en-US" sz="3200" b="1" dirty="0">
                <a:solidFill>
                  <a:srgbClr val="610B38"/>
                </a:solidFill>
              </a:rPr>
              <a:t>Uncertainty:</a:t>
            </a:r>
            <a:endParaRPr lang="en-US" sz="3200" b="1">
              <a:ea typeface="Calibri"/>
              <a:cs typeface="Calibri"/>
            </a:endParaRPr>
          </a:p>
          <a:p>
            <a:pPr algn="just">
              <a:buNone/>
            </a:pPr>
            <a:r>
              <a:rPr lang="en-US" sz="3200" b="1" dirty="0">
                <a:solidFill>
                  <a:srgbClr val="610B38"/>
                </a:solidFill>
                <a:ea typeface="+mn-lt"/>
                <a:cs typeface="+mn-lt"/>
              </a:rPr>
              <a:t> It refers to situation where there is lack of complete information or knowledge about aspect, leading to ambiguity &amp; unpredictability.</a:t>
            </a:r>
          </a:p>
          <a:p>
            <a:pPr algn="just">
              <a:buNone/>
            </a:pPr>
            <a:endParaRPr lang="en-US" sz="3200" b="1" dirty="0">
              <a:solidFill>
                <a:srgbClr val="610B38"/>
              </a:solidFill>
              <a:ea typeface="+mn-lt"/>
              <a:cs typeface="+mn-lt"/>
            </a:endParaRPr>
          </a:p>
          <a:p>
            <a:pPr marL="0" indent="0">
              <a:buNone/>
            </a:pPr>
            <a:r>
              <a:rPr lang="en-US" dirty="0">
                <a:solidFill>
                  <a:srgbClr val="002060"/>
                </a:solidFill>
                <a:ea typeface="+mn-lt"/>
                <a:cs typeface="+mn-lt"/>
              </a:rPr>
              <a:t>So to represent uncertain knowledge, where we are not sure about the predicates, we need uncertain reasoning or</a:t>
            </a:r>
            <a:r>
              <a:rPr lang="en-US" b="1" dirty="0">
                <a:solidFill>
                  <a:srgbClr val="002060"/>
                </a:solidFill>
                <a:ea typeface="+mn-lt"/>
                <a:cs typeface="+mn-lt"/>
              </a:rPr>
              <a:t> probabilistic reasoning.</a:t>
            </a:r>
            <a:endParaRPr lang="en-US" b="1">
              <a:solidFill>
                <a:srgbClr val="002060"/>
              </a:solidFill>
              <a:ea typeface="Calibri"/>
              <a:cs typeface="Calibri"/>
            </a:endParaRPr>
          </a:p>
        </p:txBody>
      </p:sp>
    </p:spTree>
    <p:extLst>
      <p:ext uri="{BB962C8B-B14F-4D97-AF65-F5344CB8AC3E}">
        <p14:creationId xmlns:p14="http://schemas.microsoft.com/office/powerpoint/2010/main" val="3597609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9A72646-886A-CD01-435D-F85C48939BA3}"/>
              </a:ext>
            </a:extLst>
          </p:cNvPr>
          <p:cNvPicPr>
            <a:picLocks noChangeAspect="1"/>
          </p:cNvPicPr>
          <p:nvPr/>
        </p:nvPicPr>
        <p:blipFill>
          <a:blip r:embed="rId2"/>
          <a:stretch>
            <a:fillRect/>
          </a:stretch>
        </p:blipFill>
        <p:spPr>
          <a:xfrm>
            <a:off x="1561382" y="281534"/>
            <a:ext cx="9759349" cy="6582479"/>
          </a:xfrm>
          <a:prstGeom prst="rect">
            <a:avLst/>
          </a:prstGeom>
        </p:spPr>
      </p:pic>
    </p:spTree>
    <p:extLst>
      <p:ext uri="{BB962C8B-B14F-4D97-AF65-F5344CB8AC3E}">
        <p14:creationId xmlns:p14="http://schemas.microsoft.com/office/powerpoint/2010/main" val="221055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ath test&#10;&#10;Description automatically generated">
            <a:extLst>
              <a:ext uri="{FF2B5EF4-FFF2-40B4-BE49-F238E27FC236}">
                <a16:creationId xmlns:a16="http://schemas.microsoft.com/office/drawing/2014/main" id="{089FADBB-A7CF-90D1-46AD-076F29AAC6C7}"/>
              </a:ext>
            </a:extLst>
          </p:cNvPr>
          <p:cNvPicPr>
            <a:picLocks noChangeAspect="1"/>
          </p:cNvPicPr>
          <p:nvPr/>
        </p:nvPicPr>
        <p:blipFill>
          <a:blip r:embed="rId2"/>
          <a:stretch>
            <a:fillRect/>
          </a:stretch>
        </p:blipFill>
        <p:spPr>
          <a:xfrm>
            <a:off x="1992702" y="396176"/>
            <a:ext cx="8609161" cy="6209423"/>
          </a:xfrm>
          <a:prstGeom prst="rect">
            <a:avLst/>
          </a:prstGeom>
        </p:spPr>
      </p:pic>
    </p:spTree>
    <p:extLst>
      <p:ext uri="{BB962C8B-B14F-4D97-AF65-F5344CB8AC3E}">
        <p14:creationId xmlns:p14="http://schemas.microsoft.com/office/powerpoint/2010/main" val="1183487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96D2EF3-1C47-DA53-19CF-C4D1C842D1C0}"/>
              </a:ext>
            </a:extLst>
          </p:cNvPr>
          <p:cNvPicPr>
            <a:picLocks noChangeAspect="1"/>
          </p:cNvPicPr>
          <p:nvPr/>
        </p:nvPicPr>
        <p:blipFill>
          <a:blip r:embed="rId2"/>
          <a:stretch>
            <a:fillRect/>
          </a:stretch>
        </p:blipFill>
        <p:spPr>
          <a:xfrm>
            <a:off x="1503873" y="231775"/>
            <a:ext cx="9026104" cy="6509469"/>
          </a:xfrm>
          <a:prstGeom prst="rect">
            <a:avLst/>
          </a:prstGeom>
        </p:spPr>
      </p:pic>
    </p:spTree>
    <p:extLst>
      <p:ext uri="{BB962C8B-B14F-4D97-AF65-F5344CB8AC3E}">
        <p14:creationId xmlns:p14="http://schemas.microsoft.com/office/powerpoint/2010/main" val="100336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650049B-615A-44B6-A05E-8A1D76F88891}"/>
              </a:ext>
            </a:extLst>
          </p:cNvPr>
          <p:cNvPicPr>
            <a:picLocks noChangeAspect="1"/>
          </p:cNvPicPr>
          <p:nvPr/>
        </p:nvPicPr>
        <p:blipFill>
          <a:blip r:embed="rId2"/>
          <a:stretch>
            <a:fillRect/>
          </a:stretch>
        </p:blipFill>
        <p:spPr>
          <a:xfrm>
            <a:off x="1518250" y="403508"/>
            <a:ext cx="9155500" cy="6223512"/>
          </a:xfrm>
          <a:prstGeom prst="rect">
            <a:avLst/>
          </a:prstGeom>
        </p:spPr>
      </p:pic>
    </p:spTree>
    <p:extLst>
      <p:ext uri="{BB962C8B-B14F-4D97-AF65-F5344CB8AC3E}">
        <p14:creationId xmlns:p14="http://schemas.microsoft.com/office/powerpoint/2010/main" val="100556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text and red text&#10;&#10;Description automatically generated">
            <a:extLst>
              <a:ext uri="{FF2B5EF4-FFF2-40B4-BE49-F238E27FC236}">
                <a16:creationId xmlns:a16="http://schemas.microsoft.com/office/drawing/2014/main" id="{A3624DB6-7626-8C11-A27D-3947F5D22F3C}"/>
              </a:ext>
            </a:extLst>
          </p:cNvPr>
          <p:cNvPicPr>
            <a:picLocks noChangeAspect="1"/>
          </p:cNvPicPr>
          <p:nvPr/>
        </p:nvPicPr>
        <p:blipFill>
          <a:blip r:embed="rId2"/>
          <a:stretch>
            <a:fillRect/>
          </a:stretch>
        </p:blipFill>
        <p:spPr>
          <a:xfrm>
            <a:off x="1201948" y="278442"/>
            <a:ext cx="9486179" cy="6315492"/>
          </a:xfrm>
          <a:prstGeom prst="rect">
            <a:avLst/>
          </a:prstGeom>
        </p:spPr>
      </p:pic>
    </p:spTree>
    <p:extLst>
      <p:ext uri="{BB962C8B-B14F-4D97-AF65-F5344CB8AC3E}">
        <p14:creationId xmlns:p14="http://schemas.microsoft.com/office/powerpoint/2010/main" val="1657790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38D10-BAF3-E184-07F8-28381B4DD918}"/>
              </a:ext>
            </a:extLst>
          </p:cNvPr>
          <p:cNvSpPr>
            <a:spLocks noGrp="1"/>
          </p:cNvSpPr>
          <p:nvPr>
            <p:ph idx="1"/>
          </p:nvPr>
        </p:nvSpPr>
        <p:spPr>
          <a:xfrm>
            <a:off x="320616" y="445399"/>
            <a:ext cx="11421372" cy="6090997"/>
          </a:xfrm>
        </p:spPr>
        <p:txBody>
          <a:bodyPr vert="horz" lIns="91440" tIns="45720" rIns="91440" bIns="45720" rtlCol="0" anchor="t">
            <a:normAutofit/>
          </a:bodyPr>
          <a:lstStyle/>
          <a:p>
            <a:r>
              <a:rPr lang="en-US" sz="3600" dirty="0">
                <a:solidFill>
                  <a:srgbClr val="C00000"/>
                </a:solidFill>
                <a:ea typeface="+mn-lt"/>
                <a:cs typeface="+mn-lt"/>
              </a:rPr>
              <a:t>Event</a:t>
            </a:r>
            <a:r>
              <a:rPr lang="en-US" sz="3600" dirty="0">
                <a:ea typeface="+mn-lt"/>
                <a:cs typeface="+mn-lt"/>
              </a:rPr>
              <a:t>: Each possible outcome of a variable is called an event.</a:t>
            </a:r>
            <a:endParaRPr lang="en-US" dirty="0">
              <a:ea typeface="Calibri" panose="020F0502020204030204"/>
              <a:cs typeface="Calibri" panose="020F0502020204030204"/>
            </a:endParaRPr>
          </a:p>
          <a:p>
            <a:r>
              <a:rPr lang="en-US" sz="3600" dirty="0">
                <a:solidFill>
                  <a:srgbClr val="C00000"/>
                </a:solidFill>
                <a:ea typeface="+mn-lt"/>
                <a:cs typeface="+mn-lt"/>
              </a:rPr>
              <a:t>Sample space:</a:t>
            </a:r>
            <a:r>
              <a:rPr lang="en-US" sz="3600" dirty="0">
                <a:ea typeface="+mn-lt"/>
                <a:cs typeface="+mn-lt"/>
              </a:rPr>
              <a:t> The collection of all possible events is called sample space. </a:t>
            </a:r>
            <a:endParaRPr lang="en-US"/>
          </a:p>
          <a:p>
            <a:r>
              <a:rPr lang="en-US" sz="3600" dirty="0">
                <a:solidFill>
                  <a:srgbClr val="C00000"/>
                </a:solidFill>
                <a:ea typeface="+mn-lt"/>
                <a:cs typeface="+mn-lt"/>
              </a:rPr>
              <a:t>Random variables:</a:t>
            </a:r>
            <a:r>
              <a:rPr lang="en-US" sz="3600" dirty="0">
                <a:ea typeface="+mn-lt"/>
                <a:cs typeface="+mn-lt"/>
              </a:rPr>
              <a:t> Random variables are used to represent the </a:t>
            </a:r>
            <a:r>
              <a:rPr lang="en-US" sz="3600">
                <a:ea typeface="+mn-lt"/>
                <a:cs typeface="+mn-lt"/>
              </a:rPr>
              <a:t>events and objects in the real world. </a:t>
            </a:r>
            <a:endParaRPr lang="en-US">
              <a:ea typeface="Calibri" panose="020F0502020204030204"/>
              <a:cs typeface="Calibri" panose="020F0502020204030204"/>
            </a:endParaRPr>
          </a:p>
          <a:p>
            <a:r>
              <a:rPr lang="en-US" sz="3600" dirty="0">
                <a:solidFill>
                  <a:srgbClr val="C00000"/>
                </a:solidFill>
                <a:ea typeface="+mn-lt"/>
                <a:cs typeface="+mn-lt"/>
              </a:rPr>
              <a:t>Prior probability:</a:t>
            </a:r>
            <a:r>
              <a:rPr lang="en-US" sz="3600" dirty="0">
                <a:ea typeface="+mn-lt"/>
                <a:cs typeface="+mn-lt"/>
              </a:rPr>
              <a:t> The prior probability of an event is probability computed before observing new information.</a:t>
            </a:r>
            <a:endParaRPr lang="en-US" dirty="0">
              <a:ea typeface="Calibri" panose="020F0502020204030204"/>
              <a:cs typeface="Calibri" panose="020F0502020204030204"/>
            </a:endParaRPr>
          </a:p>
          <a:p>
            <a:r>
              <a:rPr lang="en-US" sz="3600" dirty="0">
                <a:solidFill>
                  <a:srgbClr val="C00000"/>
                </a:solidFill>
                <a:ea typeface="+mn-lt"/>
                <a:cs typeface="+mn-lt"/>
              </a:rPr>
              <a:t>Posterior Probability: </a:t>
            </a:r>
            <a:r>
              <a:rPr lang="en-US" sz="3600" dirty="0">
                <a:ea typeface="+mn-lt"/>
                <a:cs typeface="+mn-lt"/>
              </a:rPr>
              <a:t>The probability that is calculated after all evidence or information has taken into account. It is a combination of prior probability and new information</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91699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4CC9-9B56-8DB2-FA05-C09865A82C46}"/>
              </a:ext>
            </a:extLst>
          </p:cNvPr>
          <p:cNvSpPr>
            <a:spLocks noGrp="1"/>
          </p:cNvSpPr>
          <p:nvPr>
            <p:ph type="title"/>
          </p:nvPr>
        </p:nvSpPr>
        <p:spPr/>
        <p:txBody>
          <a:bodyPr/>
          <a:lstStyle/>
          <a:p>
            <a:br>
              <a:rPr lang="en-US" sz="3200" b="1" dirty="0">
                <a:solidFill>
                  <a:srgbClr val="242424"/>
                </a:solidFill>
              </a:rPr>
            </a:br>
            <a:r>
              <a:rPr lang="en-US" b="1" dirty="0">
                <a:solidFill>
                  <a:srgbClr val="242424"/>
                </a:solidFill>
              </a:rPr>
              <a:t>Bayesian Networks</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ED2AE43D-9663-52C4-288F-0F8B9B3976F0}"/>
              </a:ext>
            </a:extLst>
          </p:cNvPr>
          <p:cNvSpPr>
            <a:spLocks noGrp="1"/>
          </p:cNvSpPr>
          <p:nvPr>
            <p:ph idx="1"/>
          </p:nvPr>
        </p:nvSpPr>
        <p:spPr/>
        <p:txBody>
          <a:bodyPr vert="horz" lIns="91440" tIns="45720" rIns="91440" bIns="45720" rtlCol="0" anchor="t">
            <a:normAutofit/>
          </a:bodyPr>
          <a:lstStyle/>
          <a:p>
            <a:r>
              <a:rPr lang="en-US" dirty="0">
                <a:solidFill>
                  <a:srgbClr val="242424"/>
                </a:solidFill>
                <a:ea typeface="+mn-lt"/>
                <a:cs typeface="+mn-lt"/>
              </a:rPr>
              <a:t>Bayesian network is a data structure to represent an uncertain knowledge or domain. </a:t>
            </a:r>
            <a:endParaRPr lang="en-US" dirty="0">
              <a:solidFill>
                <a:srgbClr val="000000"/>
              </a:solidFill>
              <a:ea typeface="+mn-lt"/>
              <a:cs typeface="+mn-lt"/>
            </a:endParaRPr>
          </a:p>
          <a:p>
            <a:r>
              <a:rPr lang="en-US" dirty="0">
                <a:solidFill>
                  <a:srgbClr val="242424"/>
                </a:solidFill>
                <a:ea typeface="+mn-lt"/>
                <a:cs typeface="+mn-lt"/>
              </a:rPr>
              <a:t>It is a directed acyclic graph whose nodes correspond to random variables. </a:t>
            </a:r>
            <a:endParaRPr lang="en-US">
              <a:solidFill>
                <a:srgbClr val="000000"/>
              </a:solidFill>
              <a:ea typeface="+mn-lt"/>
              <a:cs typeface="+mn-lt"/>
            </a:endParaRPr>
          </a:p>
          <a:p>
            <a:r>
              <a:rPr lang="en-US" dirty="0">
                <a:solidFill>
                  <a:srgbClr val="242424"/>
                </a:solidFill>
                <a:ea typeface="+mn-lt"/>
                <a:cs typeface="+mn-lt"/>
              </a:rPr>
              <a:t>Each node is annotated with conditional probability distribution for the node given it’s parents. </a:t>
            </a:r>
            <a:endParaRPr lang="en-US">
              <a:solidFill>
                <a:srgbClr val="000000"/>
              </a:solidFill>
              <a:ea typeface="+mn-lt"/>
              <a:cs typeface="+mn-lt"/>
            </a:endParaRPr>
          </a:p>
          <a:p>
            <a:r>
              <a:rPr lang="en-US" dirty="0">
                <a:solidFill>
                  <a:srgbClr val="242424"/>
                </a:solidFill>
                <a:ea typeface="+mn-lt"/>
                <a:cs typeface="+mn-lt"/>
              </a:rPr>
              <a:t>Bayesian networks, often abbreviated as “Bayes net” were called </a:t>
            </a:r>
            <a:r>
              <a:rPr lang="en-US" b="1" dirty="0">
                <a:solidFill>
                  <a:srgbClr val="242424"/>
                </a:solidFill>
                <a:ea typeface="+mn-lt"/>
                <a:cs typeface="+mn-lt"/>
              </a:rPr>
              <a:t>belief networks</a:t>
            </a:r>
            <a:r>
              <a:rPr lang="en-US" dirty="0">
                <a:solidFill>
                  <a:srgbClr val="242424"/>
                </a:solidFill>
                <a:ea typeface="+mn-lt"/>
                <a:cs typeface="+mn-lt"/>
              </a:rPr>
              <a:t> in the 1980s and 1990s.</a:t>
            </a:r>
            <a:endParaRPr lang="en-US">
              <a:ea typeface="Calibri"/>
              <a:cs typeface="Calibri"/>
            </a:endParaRPr>
          </a:p>
        </p:txBody>
      </p:sp>
    </p:spTree>
    <p:extLst>
      <p:ext uri="{BB962C8B-B14F-4D97-AF65-F5344CB8AC3E}">
        <p14:creationId xmlns:p14="http://schemas.microsoft.com/office/powerpoint/2010/main" val="3173375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FEB8-5C2A-12FE-5589-FE74383BF620}"/>
              </a:ext>
            </a:extLst>
          </p:cNvPr>
          <p:cNvSpPr>
            <a:spLocks noGrp="1"/>
          </p:cNvSpPr>
          <p:nvPr>
            <p:ph type="title"/>
          </p:nvPr>
        </p:nvSpPr>
        <p:spPr/>
        <p:txBody>
          <a:bodyPr/>
          <a:lstStyle/>
          <a:p>
            <a:r>
              <a:rPr lang="en-US" b="1" dirty="0">
                <a:solidFill>
                  <a:srgbClr val="242424"/>
                </a:solidFill>
                <a:ea typeface="Calibri Light"/>
                <a:cs typeface="Calibri Light"/>
              </a:rPr>
              <a:t>Bayesian Networks</a:t>
            </a:r>
            <a:endParaRPr lang="en-US" dirty="0">
              <a:solidFill>
                <a:srgbClr val="242424"/>
              </a:solidFill>
              <a:ea typeface="Calibri Light"/>
              <a:cs typeface="Calibri Ligh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E03A6A48-515C-9551-8FEB-1368D9B7D366}"/>
              </a:ext>
            </a:extLst>
          </p:cNvPr>
          <p:cNvSpPr>
            <a:spLocks noGrp="1"/>
          </p:cNvSpPr>
          <p:nvPr>
            <p:ph idx="1"/>
          </p:nvPr>
        </p:nvSpPr>
        <p:spPr>
          <a:xfrm>
            <a:off x="838200" y="1825625"/>
            <a:ext cx="10515600" cy="4365715"/>
          </a:xfrm>
        </p:spPr>
        <p:txBody>
          <a:bodyPr vert="horz" lIns="91440" tIns="45720" rIns="91440" bIns="45720" rtlCol="0" anchor="t">
            <a:normAutofit/>
          </a:bodyPr>
          <a:lstStyle/>
          <a:p>
            <a:r>
              <a:rPr lang="en-US" dirty="0">
                <a:solidFill>
                  <a:srgbClr val="242424"/>
                </a:solidFill>
                <a:ea typeface="+mn-lt"/>
                <a:cs typeface="+mn-lt"/>
              </a:rPr>
              <a:t>Each node corresponds to a random variable, which may be discrete or continuous</a:t>
            </a:r>
            <a:endParaRPr lang="en-US" dirty="0">
              <a:ea typeface="Calibri" panose="020F0502020204030204"/>
              <a:cs typeface="Calibri" panose="020F0502020204030204"/>
            </a:endParaRPr>
          </a:p>
          <a:p>
            <a:r>
              <a:rPr lang="en-US" dirty="0">
                <a:solidFill>
                  <a:srgbClr val="242424"/>
                </a:solidFill>
                <a:ea typeface="+mn-lt"/>
                <a:cs typeface="+mn-lt"/>
              </a:rPr>
              <a:t>Directed links or arrows connects pair of nodes. If there is an arrow from node X to node Y, X is said to be a parent of Y. </a:t>
            </a:r>
            <a:endParaRPr lang="en-US" dirty="0">
              <a:solidFill>
                <a:srgbClr val="000000"/>
              </a:solidFill>
              <a:ea typeface="+mn-lt"/>
              <a:cs typeface="+mn-lt"/>
            </a:endParaRPr>
          </a:p>
          <a:p>
            <a:r>
              <a:rPr lang="en-US" dirty="0">
                <a:solidFill>
                  <a:srgbClr val="242424"/>
                </a:solidFill>
                <a:ea typeface="+mn-lt"/>
                <a:cs typeface="+mn-lt"/>
              </a:rPr>
              <a:t>The graph has no directed cycles and hence it is a directed acyclic graph or DAG</a:t>
            </a:r>
            <a:endParaRPr lang="en-US">
              <a:ea typeface="Calibri"/>
              <a:cs typeface="Calibri"/>
            </a:endParaRPr>
          </a:p>
          <a:p>
            <a:r>
              <a:rPr lang="en-US" dirty="0">
                <a:solidFill>
                  <a:srgbClr val="242424"/>
                </a:solidFill>
                <a:ea typeface="+mn-lt"/>
                <a:cs typeface="+mn-lt"/>
              </a:rPr>
              <a:t>Each node </a:t>
            </a:r>
            <a:r>
              <a:rPr lang="en-US" i="1" dirty="0">
                <a:solidFill>
                  <a:srgbClr val="242424"/>
                </a:solidFill>
                <a:ea typeface="+mn-lt"/>
                <a:cs typeface="+mn-lt"/>
              </a:rPr>
              <a:t>X</a:t>
            </a:r>
            <a:r>
              <a:rPr lang="en-US" dirty="0">
                <a:solidFill>
                  <a:srgbClr val="242424"/>
                </a:solidFill>
                <a:ea typeface="+mn-lt"/>
                <a:cs typeface="+mn-lt"/>
              </a:rPr>
              <a:t>i has associated probability information θ(</a:t>
            </a:r>
            <a:r>
              <a:rPr lang="en-US" i="1" err="1">
                <a:solidFill>
                  <a:srgbClr val="242424"/>
                </a:solidFill>
                <a:ea typeface="+mn-lt"/>
                <a:cs typeface="+mn-lt"/>
              </a:rPr>
              <a:t>X</a:t>
            </a:r>
            <a:r>
              <a:rPr lang="en-US" err="1">
                <a:solidFill>
                  <a:srgbClr val="242424"/>
                </a:solidFill>
                <a:ea typeface="+mn-lt"/>
                <a:cs typeface="+mn-lt"/>
              </a:rPr>
              <a:t>i|</a:t>
            </a:r>
            <a:r>
              <a:rPr lang="en-US" i="1" err="1">
                <a:solidFill>
                  <a:srgbClr val="242424"/>
                </a:solidFill>
                <a:ea typeface="+mn-lt"/>
                <a:cs typeface="+mn-lt"/>
              </a:rPr>
              <a:t>Parents</a:t>
            </a:r>
            <a:r>
              <a:rPr lang="en-US" i="1" dirty="0">
                <a:solidFill>
                  <a:srgbClr val="242424"/>
                </a:solidFill>
                <a:ea typeface="+mn-lt"/>
                <a:cs typeface="+mn-lt"/>
              </a:rPr>
              <a:t>(X</a:t>
            </a:r>
            <a:r>
              <a:rPr lang="en-US" dirty="0">
                <a:solidFill>
                  <a:srgbClr val="242424"/>
                </a:solidFill>
                <a:ea typeface="+mn-lt"/>
                <a:cs typeface="+mn-lt"/>
              </a:rPr>
              <a:t>i)) that quantifies the effects of the parents on the node using a finite number of parameters.</a:t>
            </a:r>
            <a:endParaRPr lang="en-US" dirty="0"/>
          </a:p>
          <a:p>
            <a:endParaRPr lang="en-US" dirty="0">
              <a:ea typeface="Calibri"/>
              <a:cs typeface="Calibri"/>
            </a:endParaRPr>
          </a:p>
        </p:txBody>
      </p:sp>
    </p:spTree>
    <p:extLst>
      <p:ext uri="{BB962C8B-B14F-4D97-AF65-F5344CB8AC3E}">
        <p14:creationId xmlns:p14="http://schemas.microsoft.com/office/powerpoint/2010/main" val="55429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B75A-72A1-A527-3398-5529930DF477}"/>
              </a:ext>
            </a:extLst>
          </p:cNvPr>
          <p:cNvSpPr>
            <a:spLocks noGrp="1"/>
          </p:cNvSpPr>
          <p:nvPr>
            <p:ph type="title"/>
          </p:nvPr>
        </p:nvSpPr>
        <p:spPr>
          <a:xfrm>
            <a:off x="838200" y="365125"/>
            <a:ext cx="10515600" cy="851111"/>
          </a:xfrm>
        </p:spPr>
        <p:txBody>
          <a:bodyPr>
            <a:normAutofit fontScale="90000"/>
          </a:bodyPr>
          <a:lstStyle/>
          <a:p>
            <a:br>
              <a:rPr lang="en-US" sz="1800" b="1" dirty="0">
                <a:solidFill>
                  <a:srgbClr val="242424"/>
                </a:solidFill>
              </a:rPr>
            </a:br>
            <a:r>
              <a:rPr lang="en-US" b="1" dirty="0">
                <a:solidFill>
                  <a:srgbClr val="242424"/>
                </a:solidFill>
              </a:rPr>
              <a:t>Topology of Bayesian network</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2512C6FF-534C-E3BE-BADC-455717C206A3}"/>
              </a:ext>
            </a:extLst>
          </p:cNvPr>
          <p:cNvSpPr>
            <a:spLocks noGrp="1"/>
          </p:cNvSpPr>
          <p:nvPr>
            <p:ph idx="1"/>
          </p:nvPr>
        </p:nvSpPr>
        <p:spPr>
          <a:xfrm>
            <a:off x="838200" y="1423059"/>
            <a:ext cx="10515600" cy="4753904"/>
          </a:xfrm>
        </p:spPr>
        <p:txBody>
          <a:bodyPr vert="horz" lIns="91440" tIns="45720" rIns="91440" bIns="45720" rtlCol="0" anchor="t">
            <a:normAutofit/>
          </a:bodyPr>
          <a:lstStyle/>
          <a:p>
            <a:r>
              <a:rPr lang="en-US" dirty="0">
                <a:solidFill>
                  <a:srgbClr val="242424"/>
                </a:solidFill>
                <a:ea typeface="+mn-lt"/>
                <a:cs typeface="+mn-lt"/>
              </a:rPr>
              <a:t>The set of nodes and links specifies the conditional independence relationships that hold in the domain. </a:t>
            </a:r>
            <a:endParaRPr lang="en-US" dirty="0">
              <a:solidFill>
                <a:srgbClr val="000000"/>
              </a:solidFill>
              <a:ea typeface="+mn-lt"/>
              <a:cs typeface="+mn-lt"/>
            </a:endParaRPr>
          </a:p>
          <a:p>
            <a:r>
              <a:rPr lang="en-US" dirty="0">
                <a:solidFill>
                  <a:srgbClr val="242424"/>
                </a:solidFill>
                <a:ea typeface="+mn-lt"/>
                <a:cs typeface="+mn-lt"/>
              </a:rPr>
              <a:t>The intuitive meaning of the arrow is typically that X has a direct influence on Y, which suggests that causes should parents of effects. It is usually easy for the domain expect to decide which relationships exists in the domain. </a:t>
            </a:r>
            <a:endParaRPr lang="en-US">
              <a:solidFill>
                <a:srgbClr val="000000"/>
              </a:solidFill>
              <a:ea typeface="+mn-lt"/>
              <a:cs typeface="+mn-lt"/>
            </a:endParaRPr>
          </a:p>
          <a:p>
            <a:r>
              <a:rPr lang="en-US" dirty="0">
                <a:solidFill>
                  <a:srgbClr val="242424"/>
                </a:solidFill>
                <a:ea typeface="+mn-lt"/>
                <a:cs typeface="+mn-lt"/>
              </a:rPr>
              <a:t>Once the topology is laid out, local probability information is provided for each node/variable in the form of conditional probability given its parents. </a:t>
            </a:r>
            <a:endParaRPr lang="en-US">
              <a:solidFill>
                <a:srgbClr val="000000"/>
              </a:solidFill>
              <a:ea typeface="+mn-lt"/>
              <a:cs typeface="+mn-lt"/>
            </a:endParaRPr>
          </a:p>
          <a:p>
            <a:r>
              <a:rPr lang="en-US" dirty="0">
                <a:solidFill>
                  <a:srgbClr val="242424"/>
                </a:solidFill>
                <a:ea typeface="+mn-lt"/>
                <a:cs typeface="+mn-lt"/>
              </a:rPr>
              <a:t>The full joint distribution for all the variables is defined by the topology and the local probability information.</a:t>
            </a:r>
            <a:endParaRPr lang="en-US">
              <a:ea typeface="Calibri"/>
              <a:cs typeface="Calibri"/>
            </a:endParaRPr>
          </a:p>
        </p:txBody>
      </p:sp>
    </p:spTree>
    <p:extLst>
      <p:ext uri="{BB962C8B-B14F-4D97-AF65-F5344CB8AC3E}">
        <p14:creationId xmlns:p14="http://schemas.microsoft.com/office/powerpoint/2010/main" val="4283908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AB75A-72A1-A527-3398-5529930DF47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br>
              <a:rPr lang="en-US" sz="2600" b="1" kern="1200">
                <a:solidFill>
                  <a:srgbClr val="FFFFFF"/>
                </a:solidFill>
                <a:latin typeface="+mj-lt"/>
                <a:ea typeface="+mj-ea"/>
                <a:cs typeface="+mj-cs"/>
              </a:rPr>
            </a:br>
            <a:r>
              <a:rPr lang="en-US" sz="2600" b="1" kern="1200">
                <a:solidFill>
                  <a:srgbClr val="FFFFFF"/>
                </a:solidFill>
                <a:latin typeface="+mj-lt"/>
                <a:ea typeface="+mj-ea"/>
                <a:cs typeface="+mj-cs"/>
              </a:rPr>
              <a:t>Topology of Bayesian network</a:t>
            </a:r>
            <a:endParaRPr lang="en-US" sz="2600" kern="1200">
              <a:solidFill>
                <a:srgbClr val="FFFFFF"/>
              </a:solidFill>
              <a:latin typeface="+mj-lt"/>
              <a:ea typeface="+mj-ea"/>
              <a:cs typeface="+mj-cs"/>
            </a:endParaRPr>
          </a:p>
          <a:p>
            <a:pPr algn="ctr"/>
            <a:endParaRPr lang="en-US" sz="2600" kern="1200">
              <a:solidFill>
                <a:srgbClr val="FFFFFF"/>
              </a:solidFill>
              <a:latin typeface="+mj-lt"/>
              <a:ea typeface="+mj-ea"/>
              <a:cs typeface="+mj-cs"/>
            </a:endParaRPr>
          </a:p>
        </p:txBody>
      </p:sp>
      <p:pic>
        <p:nvPicPr>
          <p:cNvPr id="4" name="Content Placeholder 3" descr="A diagram of a toothache&#10;&#10;Description automatically generated">
            <a:extLst>
              <a:ext uri="{FF2B5EF4-FFF2-40B4-BE49-F238E27FC236}">
                <a16:creationId xmlns:a16="http://schemas.microsoft.com/office/drawing/2014/main" id="{EAEB36B1-3FC5-59BC-4AB4-AED4A688A293}"/>
              </a:ext>
            </a:extLst>
          </p:cNvPr>
          <p:cNvPicPr>
            <a:picLocks noGrp="1" noChangeAspect="1"/>
          </p:cNvPicPr>
          <p:nvPr>
            <p:ph idx="1"/>
          </p:nvPr>
        </p:nvPicPr>
        <p:blipFill>
          <a:blip r:embed="rId2"/>
          <a:stretch>
            <a:fillRect/>
          </a:stretch>
        </p:blipFill>
        <p:spPr>
          <a:xfrm>
            <a:off x="4038600" y="920097"/>
            <a:ext cx="8597180" cy="4309927"/>
          </a:xfrm>
          <a:prstGeom prst="rect">
            <a:avLst/>
          </a:prstGeom>
        </p:spPr>
      </p:pic>
    </p:spTree>
    <p:extLst>
      <p:ext uri="{BB962C8B-B14F-4D97-AF65-F5344CB8AC3E}">
        <p14:creationId xmlns:p14="http://schemas.microsoft.com/office/powerpoint/2010/main" val="163181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86B5-589F-40C9-5762-015AE39B3985}"/>
              </a:ext>
            </a:extLst>
          </p:cNvPr>
          <p:cNvSpPr>
            <a:spLocks noGrp="1"/>
          </p:cNvSpPr>
          <p:nvPr>
            <p:ph type="title"/>
          </p:nvPr>
        </p:nvSpPr>
        <p:spPr/>
        <p:txBody>
          <a:bodyPr/>
          <a:lstStyle/>
          <a:p>
            <a:pPr algn="just"/>
            <a:br>
              <a:rPr lang="en-US" sz="1600" dirty="0">
                <a:solidFill>
                  <a:srgbClr val="610B4B"/>
                </a:solidFill>
              </a:rPr>
            </a:br>
            <a:r>
              <a:rPr lang="en-US" dirty="0">
                <a:solidFill>
                  <a:srgbClr val="610B4B"/>
                </a:solidFill>
              </a:rPr>
              <a:t>Causes of uncertainty:</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1F2A7370-A6E4-AD26-43CE-7F04F2CD3BD3}"/>
              </a:ext>
            </a:extLst>
          </p:cNvPr>
          <p:cNvSpPr>
            <a:spLocks noGrp="1"/>
          </p:cNvSpPr>
          <p:nvPr>
            <p:ph idx="1"/>
          </p:nvPr>
        </p:nvSpPr>
        <p:spPr/>
        <p:txBody>
          <a:bodyPr vert="horz" lIns="91440" tIns="45720" rIns="91440" bIns="45720" rtlCol="0" anchor="t">
            <a:normAutofit/>
          </a:bodyPr>
          <a:lstStyle/>
          <a:p>
            <a:pPr marL="0" indent="0" algn="just">
              <a:buNone/>
            </a:pPr>
            <a:r>
              <a:rPr lang="en-US" sz="1200" dirty="0">
                <a:solidFill>
                  <a:srgbClr val="333333"/>
                </a:solidFill>
                <a:ea typeface="+mn-lt"/>
                <a:cs typeface="+mn-lt"/>
              </a:rPr>
              <a:t>    </a:t>
            </a:r>
            <a:r>
              <a:rPr lang="en-US" dirty="0">
                <a:ea typeface="+mn-lt"/>
                <a:cs typeface="+mn-lt"/>
              </a:rPr>
              <a:t>Following are some leading causes of uncertainty to occur in the real world.</a:t>
            </a:r>
            <a:endParaRPr lang="en-US" dirty="0">
              <a:ea typeface="Calibri" panose="020F0502020204030204"/>
              <a:cs typeface="Calibri" panose="020F0502020204030204"/>
            </a:endParaRPr>
          </a:p>
          <a:p>
            <a:pPr marL="0" indent="0" algn="just">
              <a:buNone/>
            </a:pPr>
            <a:endParaRPr lang="en-US" dirty="0">
              <a:solidFill>
                <a:srgbClr val="000000"/>
              </a:solidFill>
              <a:ea typeface="+mn-lt"/>
              <a:cs typeface="+mn-lt"/>
            </a:endParaRPr>
          </a:p>
          <a:p>
            <a:pPr algn="just"/>
            <a:r>
              <a:rPr lang="en-US" dirty="0">
                <a:solidFill>
                  <a:srgbClr val="FF0000"/>
                </a:solidFill>
                <a:ea typeface="+mn-lt"/>
                <a:cs typeface="+mn-lt"/>
              </a:rPr>
              <a:t>Information occurred from unreliable sources.</a:t>
            </a:r>
            <a:endParaRPr lang="en-US">
              <a:solidFill>
                <a:srgbClr val="FF0000"/>
              </a:solidFill>
              <a:ea typeface="Calibri"/>
              <a:cs typeface="Calibri"/>
            </a:endParaRPr>
          </a:p>
          <a:p>
            <a:pPr algn="just"/>
            <a:r>
              <a:rPr lang="en-US" dirty="0">
                <a:solidFill>
                  <a:srgbClr val="FF0000"/>
                </a:solidFill>
                <a:ea typeface="+mn-lt"/>
                <a:cs typeface="+mn-lt"/>
              </a:rPr>
              <a:t>Experimental Errors</a:t>
            </a:r>
            <a:endParaRPr lang="en-US">
              <a:solidFill>
                <a:srgbClr val="FF0000"/>
              </a:solidFill>
              <a:ea typeface="Calibri"/>
              <a:cs typeface="Calibri"/>
            </a:endParaRPr>
          </a:p>
          <a:p>
            <a:pPr algn="just"/>
            <a:r>
              <a:rPr lang="en-US" dirty="0">
                <a:solidFill>
                  <a:srgbClr val="FF0000"/>
                </a:solidFill>
                <a:ea typeface="+mn-lt"/>
                <a:cs typeface="+mn-lt"/>
              </a:rPr>
              <a:t>Equipment fault</a:t>
            </a:r>
            <a:endParaRPr lang="en-US">
              <a:solidFill>
                <a:srgbClr val="FF0000"/>
              </a:solidFill>
              <a:ea typeface="Calibri"/>
              <a:cs typeface="Calibri"/>
            </a:endParaRPr>
          </a:p>
          <a:p>
            <a:pPr algn="just"/>
            <a:r>
              <a:rPr lang="en-US" dirty="0">
                <a:solidFill>
                  <a:srgbClr val="FF0000"/>
                </a:solidFill>
                <a:ea typeface="+mn-lt"/>
                <a:cs typeface="+mn-lt"/>
              </a:rPr>
              <a:t>Temperature variation</a:t>
            </a:r>
            <a:endParaRPr lang="en-US">
              <a:solidFill>
                <a:srgbClr val="FF0000"/>
              </a:solidFill>
              <a:ea typeface="Calibri"/>
              <a:cs typeface="Calibri"/>
            </a:endParaRPr>
          </a:p>
          <a:p>
            <a:pPr algn="just"/>
            <a:r>
              <a:rPr lang="en-US" dirty="0">
                <a:solidFill>
                  <a:srgbClr val="FF0000"/>
                </a:solidFill>
                <a:ea typeface="+mn-lt"/>
                <a:cs typeface="+mn-lt"/>
              </a:rPr>
              <a:t>Climate change.</a:t>
            </a:r>
            <a:endParaRPr lang="en-US">
              <a:solidFill>
                <a:srgbClr val="FF0000"/>
              </a:solidFill>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8642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EFC2-2166-4BE9-B447-731EA1A7EF56}"/>
              </a:ext>
            </a:extLst>
          </p:cNvPr>
          <p:cNvSpPr>
            <a:spLocks noGrp="1"/>
          </p:cNvSpPr>
          <p:nvPr>
            <p:ph type="title"/>
          </p:nvPr>
        </p:nvSpPr>
        <p:spPr/>
        <p:txBody>
          <a:bodyPr/>
          <a:lstStyle/>
          <a:p>
            <a:br>
              <a:rPr lang="en-US" b="1" dirty="0">
                <a:solidFill>
                  <a:srgbClr val="242424"/>
                </a:solidFill>
                <a:ea typeface="Calibri Light"/>
                <a:cs typeface="Calibri Light"/>
              </a:rPr>
            </a:br>
            <a:r>
              <a:rPr lang="en-US" b="1" dirty="0">
                <a:solidFill>
                  <a:srgbClr val="242424"/>
                </a:solidFill>
                <a:ea typeface="Calibri Light"/>
                <a:cs typeface="Calibri Light"/>
              </a:rPr>
              <a:t>Bayesian Networks</a:t>
            </a:r>
            <a:endParaRPr lang="en-US" dirty="0">
              <a:solidFill>
                <a:srgbClr val="242424"/>
              </a:solidFill>
              <a:ea typeface="Calibri Light"/>
              <a:cs typeface="Calibri Ligh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4FE6F47A-FED2-322F-02A1-4F44D71B0A13}"/>
              </a:ext>
            </a:extLst>
          </p:cNvPr>
          <p:cNvSpPr>
            <a:spLocks noGrp="1"/>
          </p:cNvSpPr>
          <p:nvPr>
            <p:ph idx="1"/>
          </p:nvPr>
        </p:nvSpPr>
        <p:spPr/>
        <p:txBody>
          <a:bodyPr vert="horz" lIns="91440" tIns="45720" rIns="91440" bIns="45720" rtlCol="0" anchor="t">
            <a:normAutofit/>
          </a:bodyPr>
          <a:lstStyle/>
          <a:p>
            <a:r>
              <a:rPr lang="en-US" dirty="0">
                <a:solidFill>
                  <a:srgbClr val="242424"/>
                </a:solidFill>
                <a:ea typeface="+mn-lt"/>
                <a:cs typeface="+mn-lt"/>
              </a:rPr>
              <a:t>A simple Bayesian network in which </a:t>
            </a:r>
            <a:r>
              <a:rPr lang="en-US" i="1" dirty="0">
                <a:solidFill>
                  <a:srgbClr val="242424"/>
                </a:solidFill>
                <a:ea typeface="+mn-lt"/>
                <a:cs typeface="+mn-lt"/>
              </a:rPr>
              <a:t>Weather</a:t>
            </a:r>
            <a:r>
              <a:rPr lang="en-US" dirty="0">
                <a:solidFill>
                  <a:srgbClr val="242424"/>
                </a:solidFill>
                <a:ea typeface="+mn-lt"/>
                <a:cs typeface="+mn-lt"/>
              </a:rPr>
              <a:t> is independent of </a:t>
            </a:r>
            <a:r>
              <a:rPr lang="en-US" dirty="0" err="1">
                <a:solidFill>
                  <a:srgbClr val="242424"/>
                </a:solidFill>
                <a:ea typeface="+mn-lt"/>
                <a:cs typeface="+mn-lt"/>
              </a:rPr>
              <a:t>of</a:t>
            </a:r>
            <a:r>
              <a:rPr lang="en-US" dirty="0">
                <a:solidFill>
                  <a:srgbClr val="242424"/>
                </a:solidFill>
                <a:ea typeface="+mn-lt"/>
                <a:cs typeface="+mn-lt"/>
              </a:rPr>
              <a:t> the other 3 variables. </a:t>
            </a:r>
            <a:endParaRPr lang="en-US" dirty="0">
              <a:solidFill>
                <a:srgbClr val="000000"/>
              </a:solidFill>
              <a:ea typeface="+mn-lt"/>
              <a:cs typeface="+mn-lt"/>
            </a:endParaRPr>
          </a:p>
          <a:p>
            <a:r>
              <a:rPr lang="en-US" i="1" dirty="0">
                <a:solidFill>
                  <a:srgbClr val="242424"/>
                </a:solidFill>
                <a:ea typeface="+mn-lt"/>
                <a:cs typeface="+mn-lt"/>
              </a:rPr>
              <a:t>Toothache</a:t>
            </a:r>
            <a:r>
              <a:rPr lang="en-US" dirty="0">
                <a:solidFill>
                  <a:srgbClr val="242424"/>
                </a:solidFill>
                <a:ea typeface="+mn-lt"/>
                <a:cs typeface="+mn-lt"/>
              </a:rPr>
              <a:t> and </a:t>
            </a:r>
            <a:r>
              <a:rPr lang="en-US" i="1" dirty="0">
                <a:solidFill>
                  <a:srgbClr val="242424"/>
                </a:solidFill>
                <a:ea typeface="+mn-lt"/>
                <a:cs typeface="+mn-lt"/>
              </a:rPr>
              <a:t>Catch</a:t>
            </a:r>
            <a:r>
              <a:rPr lang="en-US" dirty="0">
                <a:solidFill>
                  <a:srgbClr val="242424"/>
                </a:solidFill>
                <a:ea typeface="+mn-lt"/>
                <a:cs typeface="+mn-lt"/>
              </a:rPr>
              <a:t> are conditionally independent , given </a:t>
            </a:r>
            <a:r>
              <a:rPr lang="en-US" i="1" dirty="0">
                <a:solidFill>
                  <a:srgbClr val="242424"/>
                </a:solidFill>
                <a:ea typeface="+mn-lt"/>
                <a:cs typeface="+mn-lt"/>
              </a:rPr>
              <a:t>Cavity</a:t>
            </a:r>
            <a:r>
              <a:rPr lang="en-US" dirty="0">
                <a:solidFill>
                  <a:srgbClr val="242424"/>
                </a:solidFill>
                <a:ea typeface="+mn-lt"/>
                <a:cs typeface="+mn-lt"/>
              </a:rPr>
              <a:t>. This is indicated by the absence of link between </a:t>
            </a:r>
            <a:r>
              <a:rPr lang="en-US" i="1" dirty="0">
                <a:solidFill>
                  <a:srgbClr val="242424"/>
                </a:solidFill>
                <a:ea typeface="+mn-lt"/>
                <a:cs typeface="+mn-lt"/>
              </a:rPr>
              <a:t>Toothache</a:t>
            </a:r>
            <a:r>
              <a:rPr lang="en-US" dirty="0">
                <a:solidFill>
                  <a:srgbClr val="242424"/>
                </a:solidFill>
                <a:ea typeface="+mn-lt"/>
                <a:cs typeface="+mn-lt"/>
              </a:rPr>
              <a:t> and </a:t>
            </a:r>
            <a:r>
              <a:rPr lang="en-US" i="1" dirty="0">
                <a:solidFill>
                  <a:srgbClr val="242424"/>
                </a:solidFill>
                <a:ea typeface="+mn-lt"/>
                <a:cs typeface="+mn-lt"/>
              </a:rPr>
              <a:t>Catch</a:t>
            </a:r>
            <a:r>
              <a:rPr lang="en-US" dirty="0">
                <a:solidFill>
                  <a:srgbClr val="242424"/>
                </a:solidFill>
                <a:ea typeface="+mn-lt"/>
                <a:cs typeface="+mn-lt"/>
              </a:rPr>
              <a:t>. </a:t>
            </a:r>
            <a:endParaRPr lang="en-US">
              <a:solidFill>
                <a:srgbClr val="000000"/>
              </a:solidFill>
              <a:ea typeface="+mn-lt"/>
              <a:cs typeface="+mn-lt"/>
            </a:endParaRPr>
          </a:p>
          <a:p>
            <a:r>
              <a:rPr lang="en-US" dirty="0">
                <a:solidFill>
                  <a:srgbClr val="242424"/>
                </a:solidFill>
                <a:ea typeface="+mn-lt"/>
                <a:cs typeface="+mn-lt"/>
              </a:rPr>
              <a:t>It also indicates that </a:t>
            </a:r>
            <a:r>
              <a:rPr lang="en-US" i="1" dirty="0">
                <a:solidFill>
                  <a:srgbClr val="242424"/>
                </a:solidFill>
                <a:ea typeface="+mn-lt"/>
                <a:cs typeface="+mn-lt"/>
              </a:rPr>
              <a:t>Cavity</a:t>
            </a:r>
            <a:r>
              <a:rPr lang="en-US" dirty="0">
                <a:solidFill>
                  <a:srgbClr val="242424"/>
                </a:solidFill>
                <a:ea typeface="+mn-lt"/>
                <a:cs typeface="+mn-lt"/>
              </a:rPr>
              <a:t> is the direct cause of </a:t>
            </a:r>
            <a:r>
              <a:rPr lang="en-US" i="1" dirty="0">
                <a:solidFill>
                  <a:srgbClr val="242424"/>
                </a:solidFill>
                <a:ea typeface="+mn-lt"/>
                <a:cs typeface="+mn-lt"/>
              </a:rPr>
              <a:t>Toothache</a:t>
            </a:r>
            <a:r>
              <a:rPr lang="en-US" dirty="0">
                <a:solidFill>
                  <a:srgbClr val="242424"/>
                </a:solidFill>
                <a:ea typeface="+mn-lt"/>
                <a:cs typeface="+mn-lt"/>
              </a:rPr>
              <a:t> and </a:t>
            </a:r>
            <a:r>
              <a:rPr lang="en-US" i="1" dirty="0">
                <a:solidFill>
                  <a:srgbClr val="242424"/>
                </a:solidFill>
                <a:ea typeface="+mn-lt"/>
                <a:cs typeface="+mn-lt"/>
              </a:rPr>
              <a:t>Catch</a:t>
            </a:r>
            <a:r>
              <a:rPr lang="en-US" dirty="0">
                <a:solidFill>
                  <a:srgbClr val="242424"/>
                </a:solidFill>
                <a:ea typeface="+mn-lt"/>
                <a:cs typeface="+mn-lt"/>
              </a:rPr>
              <a:t>, whereas no direct causal relationship exists between </a:t>
            </a:r>
            <a:r>
              <a:rPr lang="en-US" i="1" dirty="0">
                <a:solidFill>
                  <a:srgbClr val="242424"/>
                </a:solidFill>
                <a:ea typeface="+mn-lt"/>
                <a:cs typeface="+mn-lt"/>
              </a:rPr>
              <a:t>Toothache</a:t>
            </a:r>
            <a:r>
              <a:rPr lang="en-US" dirty="0">
                <a:solidFill>
                  <a:srgbClr val="242424"/>
                </a:solidFill>
                <a:ea typeface="+mn-lt"/>
                <a:cs typeface="+mn-lt"/>
              </a:rPr>
              <a:t> and </a:t>
            </a:r>
            <a:r>
              <a:rPr lang="en-US" i="1" dirty="0">
                <a:solidFill>
                  <a:srgbClr val="242424"/>
                </a:solidFill>
                <a:ea typeface="+mn-lt"/>
                <a:cs typeface="+mn-lt"/>
              </a:rPr>
              <a:t>Catch.</a:t>
            </a:r>
            <a:endParaRPr lang="en-US">
              <a:ea typeface="Calibri" panose="020F0502020204030204"/>
              <a:cs typeface="Calibri" panose="020F0502020204030204"/>
            </a:endParaRPr>
          </a:p>
          <a:p>
            <a:br>
              <a:rPr lang="en-US" dirty="0"/>
            </a:br>
            <a:endParaRPr lang="en-US" dirty="0"/>
          </a:p>
          <a:p>
            <a:endParaRPr lang="en-US" dirty="0">
              <a:ea typeface="Calibri"/>
              <a:cs typeface="Calibri"/>
            </a:endParaRPr>
          </a:p>
        </p:txBody>
      </p:sp>
    </p:spTree>
    <p:extLst>
      <p:ext uri="{BB962C8B-B14F-4D97-AF65-F5344CB8AC3E}">
        <p14:creationId xmlns:p14="http://schemas.microsoft.com/office/powerpoint/2010/main" val="118456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BEAD-23EE-5727-2632-623D9AA132AE}"/>
              </a:ext>
            </a:extLst>
          </p:cNvPr>
          <p:cNvSpPr>
            <a:spLocks noGrp="1"/>
          </p:cNvSpPr>
          <p:nvPr>
            <p:ph type="title"/>
          </p:nvPr>
        </p:nvSpPr>
        <p:spPr>
          <a:xfrm>
            <a:off x="838200" y="365125"/>
            <a:ext cx="10515600" cy="664205"/>
          </a:xfrm>
        </p:spPr>
        <p:txBody>
          <a:bodyPr>
            <a:normAutofit fontScale="90000"/>
          </a:bodyPr>
          <a:lstStyle/>
          <a:p>
            <a:br>
              <a:rPr lang="en-US" sz="4900" b="1" dirty="0">
                <a:solidFill>
                  <a:srgbClr val="242424"/>
                </a:solidFill>
                <a:cs typeface="Calibri Light"/>
              </a:rPr>
            </a:br>
            <a:r>
              <a:rPr lang="en-US" sz="4900" b="1" dirty="0">
                <a:solidFill>
                  <a:srgbClr val="242424"/>
                </a:solidFill>
                <a:cs typeface="Calibri Light"/>
              </a:rPr>
              <a:t>Bayesian Networks</a:t>
            </a:r>
            <a:endParaRPr lang="en-US" sz="4900" dirty="0">
              <a:solidFill>
                <a:srgbClr val="242424"/>
              </a:solidFill>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185FF722-7A23-CFBA-87C1-ED7F38FE278D}"/>
              </a:ext>
            </a:extLst>
          </p:cNvPr>
          <p:cNvSpPr>
            <a:spLocks noGrp="1"/>
          </p:cNvSpPr>
          <p:nvPr>
            <p:ph idx="1"/>
          </p:nvPr>
        </p:nvSpPr>
        <p:spPr>
          <a:xfrm>
            <a:off x="406880" y="1250531"/>
            <a:ext cx="11493259" cy="5372129"/>
          </a:xfrm>
        </p:spPr>
        <p:txBody>
          <a:bodyPr vert="horz" lIns="91440" tIns="45720" rIns="91440" bIns="45720" rtlCol="0" anchor="t">
            <a:normAutofit/>
          </a:bodyPr>
          <a:lstStyle/>
          <a:p>
            <a:r>
              <a:rPr lang="en-US" dirty="0">
                <a:ea typeface="+mn-lt"/>
                <a:cs typeface="+mn-lt"/>
              </a:rPr>
              <a:t>Real world applications are probabilistic in nature, and to represent the relationship between multiple events, we need a Bayesian network.</a:t>
            </a:r>
          </a:p>
          <a:p>
            <a:r>
              <a:rPr lang="en-US" dirty="0">
                <a:ea typeface="+mn-lt"/>
                <a:cs typeface="+mn-lt"/>
              </a:rPr>
              <a:t> It can also be used in various tasks including </a:t>
            </a:r>
            <a:r>
              <a:rPr lang="en-US" b="1" dirty="0">
                <a:solidFill>
                  <a:srgbClr val="FF0000"/>
                </a:solidFill>
                <a:ea typeface="+mn-lt"/>
                <a:cs typeface="+mn-lt"/>
              </a:rPr>
              <a:t>prediction, anomaly detection, diagnostics, automated insight, reasoning, time series prediction</a:t>
            </a:r>
            <a:r>
              <a:rPr lang="en-US" dirty="0">
                <a:solidFill>
                  <a:srgbClr val="FF0000"/>
                </a:solidFill>
                <a:ea typeface="+mn-lt"/>
                <a:cs typeface="+mn-lt"/>
              </a:rPr>
              <a:t>, and </a:t>
            </a:r>
            <a:r>
              <a:rPr lang="en-US" b="1" dirty="0">
                <a:solidFill>
                  <a:srgbClr val="FF0000"/>
                </a:solidFill>
                <a:ea typeface="+mn-lt"/>
                <a:cs typeface="+mn-lt"/>
              </a:rPr>
              <a:t>decision making under uncertainty</a:t>
            </a:r>
            <a:r>
              <a:rPr lang="en-US" dirty="0">
                <a:solidFill>
                  <a:srgbClr val="FF0000"/>
                </a:solidFill>
                <a:ea typeface="+mn-lt"/>
                <a:cs typeface="+mn-lt"/>
              </a:rPr>
              <a:t>.</a:t>
            </a:r>
          </a:p>
          <a:p>
            <a:r>
              <a:rPr lang="en-US" dirty="0">
                <a:ea typeface="+mn-lt"/>
                <a:cs typeface="+mn-lt"/>
              </a:rPr>
              <a:t>Bayesian Network can be used for building models from data and experts opinions, and it consists of two parts:</a:t>
            </a:r>
            <a:endParaRPr lang="en-US"/>
          </a:p>
          <a:p>
            <a:pPr algn="just"/>
            <a:r>
              <a:rPr lang="en-US" dirty="0">
                <a:solidFill>
                  <a:srgbClr val="FF0000"/>
                </a:solidFill>
                <a:ea typeface="+mn-lt"/>
                <a:cs typeface="+mn-lt"/>
              </a:rPr>
              <a:t>Directed Acyclic Graph</a:t>
            </a:r>
          </a:p>
          <a:p>
            <a:pPr algn="just"/>
            <a:r>
              <a:rPr lang="en-US" dirty="0">
                <a:solidFill>
                  <a:srgbClr val="FF0000"/>
                </a:solidFill>
                <a:ea typeface="+mn-lt"/>
                <a:cs typeface="+mn-lt"/>
              </a:rPr>
              <a:t>Table of conditional probabilities.</a:t>
            </a:r>
          </a:p>
          <a:p>
            <a:pPr algn="just"/>
            <a:r>
              <a:rPr lang="en-US" dirty="0">
                <a:ea typeface="+mn-lt"/>
                <a:cs typeface="+mn-lt"/>
              </a:rPr>
              <a:t>The generalized form of Bayesian network that represents and solve decision problems under uncertain knowledge is known as an Influence diagram.</a:t>
            </a:r>
          </a:p>
          <a:p>
            <a:endParaRPr lang="en-US" sz="1200" dirty="0">
              <a:solidFill>
                <a:srgbClr val="333333"/>
              </a:solidFill>
              <a:ea typeface="Calibri"/>
              <a:cs typeface="Calibri"/>
            </a:endParaRPr>
          </a:p>
        </p:txBody>
      </p:sp>
    </p:spTree>
    <p:extLst>
      <p:ext uri="{BB962C8B-B14F-4D97-AF65-F5344CB8AC3E}">
        <p14:creationId xmlns:p14="http://schemas.microsoft.com/office/powerpoint/2010/main" val="2730354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582-948D-404E-74C3-56910F73E49E}"/>
              </a:ext>
            </a:extLst>
          </p:cNvPr>
          <p:cNvSpPr>
            <a:spLocks noGrp="1"/>
          </p:cNvSpPr>
          <p:nvPr>
            <p:ph type="title"/>
          </p:nvPr>
        </p:nvSpPr>
        <p:spPr/>
        <p:txBody>
          <a:bodyPr/>
          <a:lstStyle/>
          <a:p>
            <a:br>
              <a:rPr lang="en-US" b="1" dirty="0">
                <a:solidFill>
                  <a:srgbClr val="242424"/>
                </a:solidFill>
                <a:cs typeface="Calibri Light"/>
              </a:rPr>
            </a:br>
            <a:r>
              <a:rPr lang="en-US" b="1" dirty="0">
                <a:solidFill>
                  <a:srgbClr val="242424"/>
                </a:solidFill>
                <a:cs typeface="Calibri Light"/>
              </a:rPr>
              <a:t>Bayesian Networks</a:t>
            </a:r>
            <a:endParaRPr lang="en-US" dirty="0">
              <a:solidFill>
                <a:srgbClr val="242424"/>
              </a:solidFill>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BDEABDB8-9856-95CF-1C15-41D6617F95BE}"/>
              </a:ext>
            </a:extLst>
          </p:cNvPr>
          <p:cNvSpPr>
            <a:spLocks noGrp="1"/>
          </p:cNvSpPr>
          <p:nvPr>
            <p:ph idx="1"/>
          </p:nvPr>
        </p:nvSpPr>
        <p:spPr/>
        <p:txBody>
          <a:bodyPr vert="horz" lIns="91440" tIns="45720" rIns="91440" bIns="45720" rtlCol="0" anchor="t">
            <a:normAutofit/>
          </a:bodyPr>
          <a:lstStyle/>
          <a:p>
            <a:pPr algn="just"/>
            <a:r>
              <a:rPr lang="en-US" dirty="0">
                <a:solidFill>
                  <a:srgbClr val="333333"/>
                </a:solidFill>
                <a:ea typeface="+mn-lt"/>
                <a:cs typeface="+mn-lt"/>
              </a:rPr>
              <a:t>A Bayesian network is a probabilistic graphical model which represents a set of variables and their conditional dependencies using a directed acyclic graph."</a:t>
            </a:r>
            <a:endParaRPr lang="en-US" dirty="0">
              <a:ea typeface="Calibri" panose="020F0502020204030204"/>
              <a:cs typeface="Calibri" panose="020F0502020204030204"/>
            </a:endParaRPr>
          </a:p>
          <a:p>
            <a:pPr algn="just"/>
            <a:r>
              <a:rPr lang="en-US" dirty="0">
                <a:solidFill>
                  <a:srgbClr val="333333"/>
                </a:solidFill>
                <a:ea typeface="+mn-lt"/>
                <a:cs typeface="+mn-lt"/>
              </a:rPr>
              <a:t>It is also called a </a:t>
            </a:r>
            <a:r>
              <a:rPr lang="en-US" b="1" dirty="0">
                <a:solidFill>
                  <a:srgbClr val="333333"/>
                </a:solidFill>
                <a:ea typeface="+mn-lt"/>
                <a:cs typeface="+mn-lt"/>
              </a:rPr>
              <a:t>Bayes network, belief network, decision network</a:t>
            </a:r>
            <a:r>
              <a:rPr lang="en-US" dirty="0">
                <a:solidFill>
                  <a:srgbClr val="333333"/>
                </a:solidFill>
                <a:ea typeface="+mn-lt"/>
                <a:cs typeface="+mn-lt"/>
              </a:rPr>
              <a:t>, or </a:t>
            </a:r>
            <a:r>
              <a:rPr lang="en-US" b="1" dirty="0">
                <a:solidFill>
                  <a:srgbClr val="333333"/>
                </a:solidFill>
                <a:ea typeface="+mn-lt"/>
                <a:cs typeface="+mn-lt"/>
              </a:rPr>
              <a:t>Bayesian model</a:t>
            </a:r>
            <a:r>
              <a:rPr lang="en-US" dirty="0">
                <a:solidFill>
                  <a:srgbClr val="333333"/>
                </a:solidFill>
                <a:ea typeface="+mn-lt"/>
                <a:cs typeface="+mn-lt"/>
              </a:rPr>
              <a:t>.</a:t>
            </a:r>
            <a:endParaRPr lang="en-US" dirty="0"/>
          </a:p>
          <a:p>
            <a:pPr algn="just"/>
            <a:r>
              <a:rPr lang="en-US" dirty="0">
                <a:solidFill>
                  <a:srgbClr val="333333"/>
                </a:solidFill>
                <a:ea typeface="+mn-lt"/>
                <a:cs typeface="+mn-lt"/>
              </a:rPr>
              <a:t>Bayesian networks are probabilistic, because these networks are built from a </a:t>
            </a:r>
            <a:r>
              <a:rPr lang="en-US" b="1" dirty="0">
                <a:solidFill>
                  <a:srgbClr val="333333"/>
                </a:solidFill>
                <a:ea typeface="+mn-lt"/>
                <a:cs typeface="+mn-lt"/>
              </a:rPr>
              <a:t>probability distribution</a:t>
            </a:r>
            <a:r>
              <a:rPr lang="en-US" dirty="0">
                <a:solidFill>
                  <a:srgbClr val="333333"/>
                </a:solidFill>
                <a:ea typeface="+mn-lt"/>
                <a:cs typeface="+mn-lt"/>
              </a:rPr>
              <a:t>, and also use probability theory for prediction and anomaly detection.</a:t>
            </a:r>
            <a:endParaRPr lang="en-US" dirty="0"/>
          </a:p>
          <a:p>
            <a:endParaRPr lang="en-US" dirty="0">
              <a:ea typeface="Calibri"/>
              <a:cs typeface="Calibri"/>
            </a:endParaRPr>
          </a:p>
        </p:txBody>
      </p:sp>
    </p:spTree>
    <p:extLst>
      <p:ext uri="{BB962C8B-B14F-4D97-AF65-F5344CB8AC3E}">
        <p14:creationId xmlns:p14="http://schemas.microsoft.com/office/powerpoint/2010/main" val="257805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Bayesian Belief Network">
            <a:extLst>
              <a:ext uri="{FF2B5EF4-FFF2-40B4-BE49-F238E27FC236}">
                <a16:creationId xmlns:a16="http://schemas.microsoft.com/office/drawing/2014/main" id="{E187F864-4D46-9ECB-5B90-655A1D0EC84B}"/>
              </a:ext>
            </a:extLst>
          </p:cNvPr>
          <p:cNvPicPr>
            <a:picLocks noGrp="1" noChangeAspect="1"/>
          </p:cNvPicPr>
          <p:nvPr>
            <p:ph idx="1"/>
          </p:nvPr>
        </p:nvPicPr>
        <p:blipFill>
          <a:blip r:embed="rId2"/>
          <a:stretch>
            <a:fillRect/>
          </a:stretch>
        </p:blipFill>
        <p:spPr>
          <a:xfrm>
            <a:off x="2614083" y="643466"/>
            <a:ext cx="6963833" cy="5571067"/>
          </a:xfrm>
          <a:prstGeom prst="rect">
            <a:avLst/>
          </a:prstGeom>
        </p:spPr>
      </p:pic>
    </p:spTree>
    <p:extLst>
      <p:ext uri="{BB962C8B-B14F-4D97-AF65-F5344CB8AC3E}">
        <p14:creationId xmlns:p14="http://schemas.microsoft.com/office/powerpoint/2010/main" val="321665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65CD32-D47C-AC84-FF70-60A7A75A0464}"/>
              </a:ext>
            </a:extLst>
          </p:cNvPr>
          <p:cNvSpPr>
            <a:spLocks noGrp="1"/>
          </p:cNvSpPr>
          <p:nvPr>
            <p:ph idx="1"/>
          </p:nvPr>
        </p:nvSpPr>
        <p:spPr>
          <a:xfrm>
            <a:off x="838200" y="301625"/>
            <a:ext cx="10515600" cy="6220394"/>
          </a:xfrm>
        </p:spPr>
        <p:txBody>
          <a:bodyPr vert="horz" lIns="91440" tIns="45720" rIns="91440" bIns="45720" rtlCol="0" anchor="t">
            <a:noAutofit/>
          </a:bodyPr>
          <a:lstStyle/>
          <a:p>
            <a:pPr algn="just"/>
            <a:r>
              <a:rPr lang="en-US" dirty="0">
                <a:ea typeface="+mn-lt"/>
                <a:cs typeface="+mn-lt"/>
              </a:rPr>
              <a:t>Each </a:t>
            </a:r>
            <a:r>
              <a:rPr lang="en-US" b="1" dirty="0">
                <a:ea typeface="+mn-lt"/>
                <a:cs typeface="+mn-lt"/>
              </a:rPr>
              <a:t>node</a:t>
            </a:r>
            <a:r>
              <a:rPr lang="en-US" dirty="0">
                <a:ea typeface="+mn-lt"/>
                <a:cs typeface="+mn-lt"/>
              </a:rPr>
              <a:t> corresponds to the random variables, and a variable can be </a:t>
            </a:r>
            <a:r>
              <a:rPr lang="en-US" b="1" dirty="0">
                <a:ea typeface="+mn-lt"/>
                <a:cs typeface="+mn-lt"/>
              </a:rPr>
              <a:t>continuous</a:t>
            </a:r>
            <a:r>
              <a:rPr lang="en-US" dirty="0">
                <a:ea typeface="+mn-lt"/>
                <a:cs typeface="+mn-lt"/>
              </a:rPr>
              <a:t> or </a:t>
            </a:r>
            <a:r>
              <a:rPr lang="en-US" b="1" dirty="0">
                <a:ea typeface="+mn-lt"/>
                <a:cs typeface="+mn-lt"/>
              </a:rPr>
              <a:t>discrete</a:t>
            </a:r>
            <a:r>
              <a:rPr lang="en-US" dirty="0">
                <a:ea typeface="+mn-lt"/>
                <a:cs typeface="+mn-lt"/>
              </a:rPr>
              <a:t>.</a:t>
            </a:r>
            <a:endParaRPr lang="en-US" dirty="0">
              <a:ea typeface="Calibri" panose="020F0502020204030204"/>
              <a:cs typeface="Calibri" panose="020F0502020204030204"/>
            </a:endParaRPr>
          </a:p>
          <a:p>
            <a:pPr algn="just"/>
            <a:r>
              <a:rPr lang="en-US" b="1" dirty="0">
                <a:ea typeface="+mn-lt"/>
                <a:cs typeface="+mn-lt"/>
              </a:rPr>
              <a:t>Arc or directed arrows</a:t>
            </a:r>
            <a:r>
              <a:rPr lang="en-US" dirty="0">
                <a:ea typeface="+mn-lt"/>
                <a:cs typeface="+mn-lt"/>
              </a:rPr>
              <a:t> represent the causal relationship or conditional probabilities between random variables. These directed links or arrows connect the pair of nodes in the graph.</a:t>
            </a:r>
            <a:br>
              <a:rPr lang="en-US" dirty="0">
                <a:ea typeface="+mn-lt"/>
                <a:cs typeface="+mn-lt"/>
              </a:rPr>
            </a:br>
            <a:r>
              <a:rPr lang="en-US" dirty="0">
                <a:ea typeface="+mn-lt"/>
                <a:cs typeface="+mn-lt"/>
              </a:rPr>
              <a:t>These links represent that one node directly influence the other node, and if there is no directed link that means that nodes are independent with each other</a:t>
            </a:r>
            <a:endParaRPr lang="en-US" dirty="0"/>
          </a:p>
          <a:p>
            <a:pPr lvl="1" algn="just"/>
            <a:r>
              <a:rPr lang="en-US" sz="2800" b="1" dirty="0">
                <a:ea typeface="+mn-lt"/>
                <a:cs typeface="+mn-lt"/>
              </a:rPr>
              <a:t>In the above diagram, A, B, C, and D are random variables represented by the nodes of the network graph.</a:t>
            </a:r>
            <a:endParaRPr lang="en-US" sz="2800">
              <a:ea typeface="Calibri"/>
              <a:cs typeface="Calibri"/>
            </a:endParaRPr>
          </a:p>
          <a:p>
            <a:pPr lvl="1" algn="just"/>
            <a:r>
              <a:rPr lang="en-US" sz="2800" b="1" dirty="0">
                <a:ea typeface="+mn-lt"/>
                <a:cs typeface="+mn-lt"/>
              </a:rPr>
              <a:t>If we are considering node B, which is connected with node A by a directed arrow, then node A is called the parent of Node B.</a:t>
            </a:r>
            <a:endParaRPr lang="en-US" sz="2800">
              <a:ea typeface="Calibri"/>
              <a:cs typeface="Calibri"/>
            </a:endParaRPr>
          </a:p>
          <a:p>
            <a:pPr lvl="1" algn="just"/>
            <a:r>
              <a:rPr lang="en-US" sz="2800" b="1" dirty="0">
                <a:ea typeface="+mn-lt"/>
                <a:cs typeface="+mn-lt"/>
              </a:rPr>
              <a:t>Node C is independent of node A.</a:t>
            </a:r>
            <a:endParaRPr lang="en-US" sz="280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56904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6B9CB-7FB2-0BD9-EE6E-DC6EFDCA8E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B683BE-E22E-D500-56BC-ACD4B023558A}"/>
              </a:ext>
            </a:extLst>
          </p:cNvPr>
          <p:cNvSpPr>
            <a:spLocks noGrp="1"/>
          </p:cNvSpPr>
          <p:nvPr>
            <p:ph idx="1"/>
          </p:nvPr>
        </p:nvSpPr>
        <p:spPr/>
        <p:txBody>
          <a:bodyPr vert="horz" lIns="91440" tIns="45720" rIns="91440" bIns="45720" rtlCol="0" anchor="t">
            <a:normAutofit/>
          </a:bodyPr>
          <a:lstStyle/>
          <a:p>
            <a:r>
              <a:rPr lang="en-US" sz="3200" dirty="0">
                <a:solidFill>
                  <a:srgbClr val="333333"/>
                </a:solidFill>
                <a:ea typeface="+mn-lt"/>
                <a:cs typeface="+mn-lt"/>
              </a:rPr>
              <a:t>Each node in the Bayesian network has condition probability distribution </a:t>
            </a:r>
            <a:r>
              <a:rPr lang="en-US" sz="3200" b="1" dirty="0">
                <a:solidFill>
                  <a:srgbClr val="333333"/>
                </a:solidFill>
                <a:ea typeface="+mn-lt"/>
                <a:cs typeface="+mn-lt"/>
              </a:rPr>
              <a:t>P(X</a:t>
            </a:r>
            <a:r>
              <a:rPr lang="en-US" sz="3200" b="1" baseline="-25000" dirty="0">
                <a:solidFill>
                  <a:srgbClr val="333333"/>
                </a:solidFill>
                <a:ea typeface="+mn-lt"/>
                <a:cs typeface="+mn-lt"/>
              </a:rPr>
              <a:t>i</a:t>
            </a:r>
            <a:r>
              <a:rPr lang="en-US" sz="3200" b="1" dirty="0">
                <a:solidFill>
                  <a:srgbClr val="333333"/>
                </a:solidFill>
                <a:ea typeface="+mn-lt"/>
                <a:cs typeface="+mn-lt"/>
              </a:rPr>
              <a:t> |Parent(X</a:t>
            </a:r>
            <a:r>
              <a:rPr lang="en-US" sz="3200" b="1" baseline="-25000" dirty="0">
                <a:solidFill>
                  <a:srgbClr val="333333"/>
                </a:solidFill>
                <a:ea typeface="+mn-lt"/>
                <a:cs typeface="+mn-lt"/>
              </a:rPr>
              <a:t>i</a:t>
            </a:r>
            <a:r>
              <a:rPr lang="en-US" sz="3200" b="1" dirty="0">
                <a:solidFill>
                  <a:srgbClr val="333333"/>
                </a:solidFill>
                <a:ea typeface="+mn-lt"/>
                <a:cs typeface="+mn-lt"/>
              </a:rPr>
              <a:t>) )</a:t>
            </a:r>
            <a:r>
              <a:rPr lang="en-US" sz="3200" dirty="0">
                <a:solidFill>
                  <a:srgbClr val="333333"/>
                </a:solidFill>
                <a:ea typeface="+mn-lt"/>
                <a:cs typeface="+mn-lt"/>
              </a:rPr>
              <a:t>, which determines the effect of the parent on that node.</a:t>
            </a:r>
          </a:p>
          <a:p>
            <a:r>
              <a:rPr lang="en-US" sz="3200" dirty="0">
                <a:solidFill>
                  <a:srgbClr val="333333"/>
                </a:solidFill>
                <a:ea typeface="+mn-lt"/>
                <a:cs typeface="+mn-lt"/>
              </a:rPr>
              <a:t>Bayesian network is based on Joint probability distribution and conditional probability.</a:t>
            </a:r>
          </a:p>
        </p:txBody>
      </p:sp>
    </p:spTree>
    <p:extLst>
      <p:ext uri="{BB962C8B-B14F-4D97-AF65-F5344CB8AC3E}">
        <p14:creationId xmlns:p14="http://schemas.microsoft.com/office/powerpoint/2010/main" val="4009725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3BBF-54DF-1230-4746-904AD1A4F936}"/>
              </a:ext>
            </a:extLst>
          </p:cNvPr>
          <p:cNvSpPr>
            <a:spLocks noGrp="1"/>
          </p:cNvSpPr>
          <p:nvPr>
            <p:ph type="title"/>
          </p:nvPr>
        </p:nvSpPr>
        <p:spPr/>
        <p:txBody>
          <a:bodyPr>
            <a:normAutofit/>
          </a:bodyPr>
          <a:lstStyle/>
          <a:p>
            <a:r>
              <a:rPr lang="en-US" sz="4000" dirty="0">
                <a:solidFill>
                  <a:srgbClr val="242424"/>
                </a:solidFill>
                <a:ea typeface="+mj-lt"/>
                <a:cs typeface="+mj-lt"/>
              </a:rPr>
              <a:t>how to create a Bayesian network</a:t>
            </a:r>
            <a:endParaRPr lang="en-US" sz="4000" dirty="0"/>
          </a:p>
        </p:txBody>
      </p:sp>
      <p:sp>
        <p:nvSpPr>
          <p:cNvPr id="3" name="Content Placeholder 2">
            <a:extLst>
              <a:ext uri="{FF2B5EF4-FFF2-40B4-BE49-F238E27FC236}">
                <a16:creationId xmlns:a16="http://schemas.microsoft.com/office/drawing/2014/main" id="{BDDF3F54-5D32-54FE-76D4-4ECB29A3D35F}"/>
              </a:ext>
            </a:extLst>
          </p:cNvPr>
          <p:cNvSpPr>
            <a:spLocks noGrp="1"/>
          </p:cNvSpPr>
          <p:nvPr>
            <p:ph idx="1"/>
          </p:nvPr>
        </p:nvSpPr>
        <p:spPr/>
        <p:txBody>
          <a:bodyPr vert="horz" lIns="91440" tIns="45720" rIns="91440" bIns="45720" rtlCol="0" anchor="t">
            <a:normAutofit/>
          </a:bodyPr>
          <a:lstStyle/>
          <a:p>
            <a:r>
              <a:rPr lang="en-US" dirty="0">
                <a:solidFill>
                  <a:srgbClr val="242424"/>
                </a:solidFill>
                <a:ea typeface="+mn-lt"/>
                <a:cs typeface="+mn-lt"/>
              </a:rPr>
              <a:t>Assume your house has an alarm system against burglary. </a:t>
            </a:r>
            <a:endParaRPr lang="en-US" dirty="0">
              <a:solidFill>
                <a:srgbClr val="000000"/>
              </a:solidFill>
              <a:ea typeface="+mn-lt"/>
              <a:cs typeface="+mn-lt"/>
            </a:endParaRPr>
          </a:p>
          <a:p>
            <a:r>
              <a:rPr lang="en-US" dirty="0">
                <a:solidFill>
                  <a:srgbClr val="242424"/>
                </a:solidFill>
                <a:ea typeface="+mn-lt"/>
                <a:cs typeface="+mn-lt"/>
              </a:rPr>
              <a:t>You live in the seismically active area and the alarm system can get occasionally set off by an earthquake. </a:t>
            </a:r>
            <a:endParaRPr lang="en-US">
              <a:solidFill>
                <a:srgbClr val="000000"/>
              </a:solidFill>
              <a:ea typeface="+mn-lt"/>
              <a:cs typeface="+mn-lt"/>
            </a:endParaRPr>
          </a:p>
          <a:p>
            <a:r>
              <a:rPr lang="en-US" dirty="0">
                <a:solidFill>
                  <a:srgbClr val="242424"/>
                </a:solidFill>
                <a:ea typeface="+mn-lt"/>
                <a:cs typeface="+mn-lt"/>
              </a:rPr>
              <a:t>You have two neighbors, Mary and John, who do not know each other.</a:t>
            </a:r>
            <a:endParaRPr lang="en-US" dirty="0">
              <a:solidFill>
                <a:srgbClr val="000000"/>
              </a:solidFill>
              <a:ea typeface="+mn-lt"/>
              <a:cs typeface="+mn-lt"/>
            </a:endParaRPr>
          </a:p>
          <a:p>
            <a:r>
              <a:rPr lang="en-US" dirty="0">
                <a:solidFill>
                  <a:srgbClr val="242424"/>
                </a:solidFill>
                <a:ea typeface="+mn-lt"/>
                <a:cs typeface="+mn-lt"/>
              </a:rPr>
              <a:t> If they hear the alarm they call you, but this is not guaranteed.</a:t>
            </a:r>
          </a:p>
          <a:p>
            <a:r>
              <a:rPr lang="en-US" dirty="0">
                <a:solidFill>
                  <a:srgbClr val="242424"/>
                </a:solidFill>
                <a:ea typeface="+mn-lt"/>
                <a:cs typeface="+mn-lt"/>
              </a:rPr>
              <a:t>We want to represent the probability distribution of events:</a:t>
            </a:r>
            <a:br>
              <a:rPr lang="en-US" dirty="0">
                <a:ea typeface="+mn-lt"/>
                <a:cs typeface="+mn-lt"/>
              </a:rPr>
            </a:br>
            <a:r>
              <a:rPr lang="en-US" dirty="0">
                <a:solidFill>
                  <a:srgbClr val="242424"/>
                </a:solidFill>
                <a:ea typeface="+mn-lt"/>
                <a:cs typeface="+mn-lt"/>
              </a:rPr>
              <a:t>– Burglary, Earthquake, Alarm, Mary calls and John calls</a:t>
            </a:r>
            <a:endParaRPr lang="en-US" dirty="0">
              <a:solidFill>
                <a:srgbClr val="242424"/>
              </a:solidFill>
              <a:ea typeface="Calibri"/>
              <a:cs typeface="Calibri"/>
            </a:endParaRPr>
          </a:p>
        </p:txBody>
      </p:sp>
    </p:spTree>
    <p:extLst>
      <p:ext uri="{BB962C8B-B14F-4D97-AF65-F5344CB8AC3E}">
        <p14:creationId xmlns:p14="http://schemas.microsoft.com/office/powerpoint/2010/main" val="4215403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A9E4-1164-7772-0849-D8E8E7C138D0}"/>
              </a:ext>
            </a:extLst>
          </p:cNvPr>
          <p:cNvSpPr>
            <a:spLocks noGrp="1"/>
          </p:cNvSpPr>
          <p:nvPr>
            <p:ph type="title"/>
          </p:nvPr>
        </p:nvSpPr>
        <p:spPr>
          <a:xfrm>
            <a:off x="838200" y="365125"/>
            <a:ext cx="10515600" cy="534809"/>
          </a:xfrm>
        </p:spPr>
        <p:txBody>
          <a:bodyPr>
            <a:normAutofit fontScale="90000"/>
          </a:bodyPr>
          <a:lstStyle/>
          <a:p>
            <a:br>
              <a:rPr lang="en-US" sz="4000" dirty="0">
                <a:solidFill>
                  <a:srgbClr val="242424"/>
                </a:solidFill>
                <a:ea typeface="Calibri Light"/>
                <a:cs typeface="Calibri Light"/>
              </a:rPr>
            </a:br>
            <a:r>
              <a:rPr lang="en-US" sz="4000" dirty="0">
                <a:solidFill>
                  <a:srgbClr val="242424"/>
                </a:solidFill>
                <a:ea typeface="Calibri Light"/>
                <a:cs typeface="Calibri Light"/>
              </a:rPr>
              <a:t>Bayesian network</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8C8BADA5-668C-6F2B-C1EF-14379F3EFCF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r>
              <a:rPr lang="en-US" b="1" dirty="0">
                <a:solidFill>
                  <a:srgbClr val="242424"/>
                </a:solidFill>
                <a:ea typeface="+mn-lt"/>
                <a:cs typeface="+mn-lt"/>
              </a:rPr>
              <a:t> </a:t>
            </a:r>
            <a:r>
              <a:rPr lang="en-US" b="1" dirty="0">
                <a:solidFill>
                  <a:srgbClr val="FF0000"/>
                </a:solidFill>
                <a:ea typeface="+mn-lt"/>
                <a:cs typeface="+mn-lt"/>
              </a:rPr>
              <a:t>Directed acyclic graph</a:t>
            </a:r>
            <a:endParaRPr lang="en-US" dirty="0">
              <a:solidFill>
                <a:srgbClr val="FF0000"/>
              </a:solidFill>
              <a:ea typeface="+mn-lt"/>
              <a:cs typeface="+mn-lt"/>
            </a:endParaRPr>
          </a:p>
          <a:p>
            <a:pPr marL="0" indent="0">
              <a:buNone/>
            </a:pPr>
            <a:br>
              <a:rPr lang="en-US" b="1" dirty="0">
                <a:ea typeface="+mn-lt"/>
                <a:cs typeface="+mn-lt"/>
              </a:rPr>
            </a:br>
            <a:r>
              <a:rPr lang="en-US" b="1" dirty="0">
                <a:solidFill>
                  <a:srgbClr val="242424"/>
                </a:solidFill>
                <a:ea typeface="+mn-lt"/>
                <a:cs typeface="+mn-lt"/>
              </a:rPr>
              <a:t> Nodes = random variables </a:t>
            </a:r>
            <a:endParaRPr lang="en-US">
              <a:solidFill>
                <a:srgbClr val="000000"/>
              </a:solidFill>
              <a:ea typeface="+mn-lt"/>
              <a:cs typeface="+mn-lt"/>
            </a:endParaRPr>
          </a:p>
          <a:p>
            <a:pPr marL="0" indent="0">
              <a:buNone/>
            </a:pPr>
            <a:r>
              <a:rPr lang="en-US" b="1" dirty="0">
                <a:solidFill>
                  <a:srgbClr val="242424"/>
                </a:solidFill>
                <a:ea typeface="+mn-lt"/>
                <a:cs typeface="+mn-lt"/>
              </a:rPr>
              <a:t>Burglary, Earthquake, Alarm, Mary calls and John calls</a:t>
            </a:r>
            <a:endParaRPr lang="en-US" dirty="0">
              <a:solidFill>
                <a:srgbClr val="000000"/>
              </a:solidFill>
              <a:ea typeface="+mn-lt"/>
              <a:cs typeface="+mn-lt"/>
            </a:endParaRPr>
          </a:p>
          <a:p>
            <a:pPr marL="0" indent="0">
              <a:buNone/>
            </a:pPr>
            <a:br>
              <a:rPr lang="en-US" b="1" dirty="0">
                <a:ea typeface="+mn-lt"/>
                <a:cs typeface="+mn-lt"/>
              </a:rPr>
            </a:br>
            <a:r>
              <a:rPr lang="en-US" b="1" dirty="0">
                <a:solidFill>
                  <a:srgbClr val="242424"/>
                </a:solidFill>
                <a:ea typeface="+mn-lt"/>
                <a:cs typeface="+mn-lt"/>
              </a:rPr>
              <a:t>Links = </a:t>
            </a:r>
            <a:r>
              <a:rPr lang="en-US" b="1" dirty="0">
                <a:solidFill>
                  <a:srgbClr val="FF0000"/>
                </a:solidFill>
                <a:ea typeface="+mn-lt"/>
                <a:cs typeface="+mn-lt"/>
              </a:rPr>
              <a:t>direct (causal) dependencies between variables.</a:t>
            </a:r>
            <a:endParaRPr lang="en-US" dirty="0">
              <a:solidFill>
                <a:srgbClr val="FF0000"/>
              </a:solidFill>
              <a:ea typeface="+mn-lt"/>
              <a:cs typeface="+mn-lt"/>
            </a:endParaRPr>
          </a:p>
          <a:p>
            <a:pPr marL="0" indent="0">
              <a:buNone/>
            </a:pPr>
            <a:br>
              <a:rPr lang="en-US" b="1" dirty="0">
                <a:ea typeface="+mn-lt"/>
                <a:cs typeface="+mn-lt"/>
              </a:rPr>
            </a:br>
            <a:r>
              <a:rPr lang="en-US" b="1" dirty="0">
                <a:solidFill>
                  <a:srgbClr val="242424"/>
                </a:solidFill>
                <a:ea typeface="+mn-lt"/>
                <a:cs typeface="+mn-lt"/>
              </a:rPr>
              <a:t>The chance of Alarm is influenced by Earthquake, The chance of John calling is affected by the Alarm</a:t>
            </a:r>
            <a:endParaRPr lang="en-US">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378058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iagram of a alarm&#10;&#10;Description automatically generated">
            <a:extLst>
              <a:ext uri="{FF2B5EF4-FFF2-40B4-BE49-F238E27FC236}">
                <a16:creationId xmlns:a16="http://schemas.microsoft.com/office/drawing/2014/main" id="{316081C0-AA8D-B1C9-4520-41048D04B2D2}"/>
              </a:ext>
            </a:extLst>
          </p:cNvPr>
          <p:cNvPicPr>
            <a:picLocks noChangeAspect="1"/>
          </p:cNvPicPr>
          <p:nvPr/>
        </p:nvPicPr>
        <p:blipFill rotWithShape="1">
          <a:blip r:embed="rId2"/>
          <a:srcRect l="2185" r="4360" b="2"/>
          <a:stretch/>
        </p:blipFill>
        <p:spPr>
          <a:xfrm>
            <a:off x="20" y="1282"/>
            <a:ext cx="12191980" cy="6856718"/>
          </a:xfrm>
          <a:prstGeom prst="rect">
            <a:avLst/>
          </a:prstGeom>
        </p:spPr>
      </p:pic>
    </p:spTree>
    <p:extLst>
      <p:ext uri="{BB962C8B-B14F-4D97-AF65-F5344CB8AC3E}">
        <p14:creationId xmlns:p14="http://schemas.microsoft.com/office/powerpoint/2010/main" val="68070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3ED80-B3C0-8F64-37EB-9A42CD8EEF36}"/>
              </a:ext>
            </a:extLst>
          </p:cNvPr>
          <p:cNvSpPr>
            <a:spLocks noGrp="1"/>
          </p:cNvSpPr>
          <p:nvPr>
            <p:ph idx="1"/>
          </p:nvPr>
        </p:nvSpPr>
        <p:spPr>
          <a:xfrm>
            <a:off x="838200" y="373512"/>
            <a:ext cx="10515600" cy="5803451"/>
          </a:xfrm>
        </p:spPr>
        <p:txBody>
          <a:bodyPr vert="horz" lIns="91440" tIns="45720" rIns="91440" bIns="45720" rtlCol="0" anchor="t">
            <a:normAutofit/>
          </a:bodyPr>
          <a:lstStyle/>
          <a:p>
            <a:r>
              <a:rPr lang="en-US" dirty="0">
                <a:solidFill>
                  <a:srgbClr val="242424"/>
                </a:solidFill>
                <a:ea typeface="+mn-lt"/>
                <a:cs typeface="+mn-lt"/>
              </a:rPr>
              <a:t>2</a:t>
            </a:r>
            <a:r>
              <a:rPr lang="en-US" sz="1500" dirty="0">
                <a:solidFill>
                  <a:srgbClr val="242424"/>
                </a:solidFill>
                <a:ea typeface="+mn-lt"/>
                <a:cs typeface="+mn-lt"/>
              </a:rPr>
              <a:t>.</a:t>
            </a:r>
            <a:r>
              <a:rPr lang="en-US" dirty="0">
                <a:solidFill>
                  <a:srgbClr val="242424"/>
                </a:solidFill>
                <a:ea typeface="+mn-lt"/>
                <a:cs typeface="+mn-lt"/>
              </a:rPr>
              <a:t> </a:t>
            </a:r>
            <a:r>
              <a:rPr lang="en-US" b="1" dirty="0">
                <a:solidFill>
                  <a:srgbClr val="242424"/>
                </a:solidFill>
                <a:ea typeface="+mn-lt"/>
                <a:cs typeface="+mn-lt"/>
              </a:rPr>
              <a:t>Local conditional distributions</a:t>
            </a:r>
            <a:endParaRPr lang="en-US" dirty="0">
              <a:solidFill>
                <a:srgbClr val="000000"/>
              </a:solidFill>
              <a:ea typeface="+mn-lt"/>
              <a:cs typeface="+mn-lt"/>
            </a:endParaRPr>
          </a:p>
          <a:p>
            <a:pPr marL="0" indent="0">
              <a:buNone/>
            </a:pPr>
            <a:br>
              <a:rPr lang="en-US" b="1" dirty="0">
                <a:ea typeface="+mn-lt"/>
                <a:cs typeface="+mn-lt"/>
              </a:rPr>
            </a:br>
            <a:r>
              <a:rPr lang="en-US" b="1" dirty="0">
                <a:solidFill>
                  <a:srgbClr val="242424"/>
                </a:solidFill>
                <a:ea typeface="+mn-lt"/>
                <a:cs typeface="+mn-lt"/>
              </a:rPr>
              <a:t>• Relate variables and their parents</a:t>
            </a:r>
            <a:endParaRPr lang="en-US" dirty="0">
              <a:solidFill>
                <a:srgbClr val="000000"/>
              </a:solidFill>
              <a:ea typeface="+mn-lt"/>
              <a:cs typeface="+mn-lt"/>
            </a:endParaRPr>
          </a:p>
          <a:p>
            <a:pPr marL="0" indent="0">
              <a:buNone/>
            </a:pPr>
            <a:br>
              <a:rPr lang="en-US" b="1" dirty="0">
                <a:ea typeface="+mn-lt"/>
                <a:cs typeface="+mn-lt"/>
              </a:rPr>
            </a:br>
            <a:r>
              <a:rPr lang="en-US" b="1" dirty="0">
                <a:solidFill>
                  <a:srgbClr val="242424"/>
                </a:solidFill>
                <a:ea typeface="+mn-lt"/>
                <a:cs typeface="+mn-lt"/>
              </a:rPr>
              <a:t>• </a:t>
            </a:r>
            <a:r>
              <a:rPr lang="en-US" b="1" dirty="0">
                <a:solidFill>
                  <a:srgbClr val="FF0000"/>
                </a:solidFill>
                <a:ea typeface="+mn-lt"/>
                <a:cs typeface="+mn-lt"/>
              </a:rPr>
              <a:t>The local probability information attached to each node takes the form of a conditional probability table (CPT)</a:t>
            </a:r>
            <a:r>
              <a:rPr lang="en-US" dirty="0">
                <a:solidFill>
                  <a:srgbClr val="FF0000"/>
                </a:solidFill>
                <a:ea typeface="+mn-lt"/>
                <a:cs typeface="+mn-lt"/>
              </a:rPr>
              <a:t>.</a:t>
            </a:r>
          </a:p>
          <a:p>
            <a:pPr marL="0" indent="0">
              <a:buNone/>
            </a:pPr>
            <a:br>
              <a:rPr lang="en-US" dirty="0">
                <a:ea typeface="+mn-lt"/>
                <a:cs typeface="+mn-lt"/>
              </a:rPr>
            </a:br>
            <a:r>
              <a:rPr lang="en-US" dirty="0">
                <a:solidFill>
                  <a:srgbClr val="242424"/>
                </a:solidFill>
                <a:ea typeface="+mn-lt"/>
                <a:cs typeface="+mn-lt"/>
              </a:rPr>
              <a:t>• Each row in the CPT contains the conditional probability of each node value for conditioning case. A conditioning case is just the possible combination of values for the parent nodes.</a:t>
            </a:r>
            <a:endParaRPr lang="en-US" dirty="0">
              <a:solidFill>
                <a:srgbClr val="000000"/>
              </a:solidFill>
              <a:ea typeface="+mn-lt"/>
              <a:cs typeface="+mn-lt"/>
            </a:endParaRPr>
          </a:p>
          <a:p>
            <a:pPr marL="0" indent="0">
              <a:buNone/>
            </a:pPr>
            <a:br>
              <a:rPr lang="en-US" dirty="0">
                <a:ea typeface="+mn-lt"/>
                <a:cs typeface="+mn-lt"/>
              </a:rPr>
            </a:br>
            <a:r>
              <a:rPr lang="en-US" dirty="0">
                <a:solidFill>
                  <a:srgbClr val="242424"/>
                </a:solidFill>
                <a:ea typeface="+mn-lt"/>
                <a:cs typeface="+mn-lt"/>
              </a:rPr>
              <a:t>• Each row must sum to 1, because the entries represent an exhaustive set of cases for the variable.</a:t>
            </a:r>
            <a:endParaRPr lang="en-US">
              <a:ea typeface="Calibri"/>
              <a:cs typeface="Calibri"/>
            </a:endParaRPr>
          </a:p>
        </p:txBody>
      </p:sp>
    </p:spTree>
    <p:extLst>
      <p:ext uri="{BB962C8B-B14F-4D97-AF65-F5344CB8AC3E}">
        <p14:creationId xmlns:p14="http://schemas.microsoft.com/office/powerpoint/2010/main" val="175497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04F0-0237-B110-7A83-618C0F364476}"/>
              </a:ext>
            </a:extLst>
          </p:cNvPr>
          <p:cNvSpPr>
            <a:spLocks noGrp="1"/>
          </p:cNvSpPr>
          <p:nvPr>
            <p:ph type="title"/>
          </p:nvPr>
        </p:nvSpPr>
        <p:spPr/>
        <p:txBody>
          <a:bodyPr/>
          <a:lstStyle/>
          <a:p>
            <a:pPr algn="just"/>
            <a:br>
              <a:rPr lang="en-US" sz="1900" dirty="0">
                <a:solidFill>
                  <a:srgbClr val="610B38"/>
                </a:solidFill>
              </a:rPr>
            </a:br>
            <a:r>
              <a:rPr lang="en-US" dirty="0">
                <a:solidFill>
                  <a:srgbClr val="610B38"/>
                </a:solidFill>
              </a:rPr>
              <a:t>Probabilistic reasoning:</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B53A127A-2BDC-95C9-E751-208C2FD3663D}"/>
              </a:ext>
            </a:extLst>
          </p:cNvPr>
          <p:cNvSpPr>
            <a:spLocks noGrp="1"/>
          </p:cNvSpPr>
          <p:nvPr>
            <p:ph idx="1"/>
          </p:nvPr>
        </p:nvSpPr>
        <p:spPr/>
        <p:txBody>
          <a:bodyPr vert="horz" lIns="91440" tIns="45720" rIns="91440" bIns="45720" rtlCol="0" anchor="t">
            <a:normAutofit/>
          </a:bodyPr>
          <a:lstStyle/>
          <a:p>
            <a:r>
              <a:rPr lang="en-US" dirty="0">
                <a:ea typeface="+mn-lt"/>
                <a:cs typeface="+mn-lt"/>
              </a:rPr>
              <a:t>Probabilistic reasoning is a way of knowledge representation where we apply the concept of probability to indicate the uncertainty in knowledge. </a:t>
            </a:r>
            <a:endParaRPr lang="en-US">
              <a:ea typeface="+mn-lt"/>
              <a:cs typeface="+mn-lt"/>
            </a:endParaRPr>
          </a:p>
          <a:p>
            <a:r>
              <a:rPr lang="en-US" dirty="0">
                <a:ea typeface="+mn-lt"/>
                <a:cs typeface="+mn-lt"/>
              </a:rPr>
              <a:t>In probabilistic reasoning, we combine probability theory with logic to handle the uncertainty.</a:t>
            </a:r>
          </a:p>
          <a:p>
            <a:r>
              <a:rPr lang="en-US" dirty="0">
                <a:ea typeface="+mn-lt"/>
                <a:cs typeface="+mn-lt"/>
              </a:rPr>
              <a:t>We use </a:t>
            </a:r>
            <a:r>
              <a:rPr lang="en-US" dirty="0">
                <a:solidFill>
                  <a:srgbClr val="FF0000"/>
                </a:solidFill>
                <a:ea typeface="+mn-lt"/>
                <a:cs typeface="+mn-lt"/>
              </a:rPr>
              <a:t>probability in probabilistic reasoning</a:t>
            </a:r>
            <a:r>
              <a:rPr lang="en-US" dirty="0">
                <a:ea typeface="+mn-lt"/>
                <a:cs typeface="+mn-lt"/>
              </a:rPr>
              <a:t> because it provides a way to handle the uncertainty that is the result of someone's laziness and ignorance.</a:t>
            </a:r>
          </a:p>
        </p:txBody>
      </p:sp>
    </p:spTree>
    <p:extLst>
      <p:ext uri="{BB962C8B-B14F-4D97-AF65-F5344CB8AC3E}">
        <p14:creationId xmlns:p14="http://schemas.microsoft.com/office/powerpoint/2010/main" val="887954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number of objects&#10;&#10;Description automatically generated">
            <a:extLst>
              <a:ext uri="{FF2B5EF4-FFF2-40B4-BE49-F238E27FC236}">
                <a16:creationId xmlns:a16="http://schemas.microsoft.com/office/drawing/2014/main" id="{5A1111F6-4B65-4B28-1A2C-56409ADB8611}"/>
              </a:ext>
            </a:extLst>
          </p:cNvPr>
          <p:cNvPicPr>
            <a:picLocks noChangeAspect="1"/>
          </p:cNvPicPr>
          <p:nvPr/>
        </p:nvPicPr>
        <p:blipFill>
          <a:blip r:embed="rId2"/>
          <a:stretch>
            <a:fillRect/>
          </a:stretch>
        </p:blipFill>
        <p:spPr>
          <a:xfrm>
            <a:off x="645417" y="415338"/>
            <a:ext cx="11226919" cy="6230164"/>
          </a:xfrm>
          <a:prstGeom prst="rect">
            <a:avLst/>
          </a:prstGeom>
        </p:spPr>
      </p:pic>
    </p:spTree>
    <p:extLst>
      <p:ext uri="{BB962C8B-B14F-4D97-AF65-F5344CB8AC3E}">
        <p14:creationId xmlns:p14="http://schemas.microsoft.com/office/powerpoint/2010/main" val="185149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C319579-2ABA-7851-F06F-A1C06163E0D9}"/>
              </a:ext>
            </a:extLst>
          </p:cNvPr>
          <p:cNvPicPr>
            <a:picLocks noChangeAspect="1"/>
          </p:cNvPicPr>
          <p:nvPr/>
        </p:nvPicPr>
        <p:blipFill rotWithShape="1">
          <a:blip r:embed="rId2"/>
          <a:srcRect l="1275" r="2707"/>
          <a:stretch/>
        </p:blipFill>
        <p:spPr>
          <a:xfrm>
            <a:off x="20" y="1282"/>
            <a:ext cx="12191980" cy="6856718"/>
          </a:xfrm>
          <a:prstGeom prst="rect">
            <a:avLst/>
          </a:prstGeom>
        </p:spPr>
      </p:pic>
    </p:spTree>
    <p:extLst>
      <p:ext uri="{BB962C8B-B14F-4D97-AF65-F5344CB8AC3E}">
        <p14:creationId xmlns:p14="http://schemas.microsoft.com/office/powerpoint/2010/main" val="873939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lose up of text&#10;&#10;Description automatically generated">
            <a:extLst>
              <a:ext uri="{FF2B5EF4-FFF2-40B4-BE49-F238E27FC236}">
                <a16:creationId xmlns:a16="http://schemas.microsoft.com/office/drawing/2014/main" id="{3EF749B7-1BAC-9DDB-AD2F-832345062CB7}"/>
              </a:ext>
            </a:extLst>
          </p:cNvPr>
          <p:cNvPicPr>
            <a:picLocks noChangeAspect="1"/>
          </p:cNvPicPr>
          <p:nvPr/>
        </p:nvPicPr>
        <p:blipFill>
          <a:blip r:embed="rId2"/>
          <a:stretch>
            <a:fillRect/>
          </a:stretch>
        </p:blipFill>
        <p:spPr>
          <a:xfrm>
            <a:off x="643467" y="909464"/>
            <a:ext cx="10905066" cy="5039070"/>
          </a:xfrm>
          <a:prstGeom prst="rect">
            <a:avLst/>
          </a:prstGeom>
        </p:spPr>
      </p:pic>
    </p:spTree>
    <p:extLst>
      <p:ext uri="{BB962C8B-B14F-4D97-AF65-F5344CB8AC3E}">
        <p14:creationId xmlns:p14="http://schemas.microsoft.com/office/powerpoint/2010/main" val="952689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9713AD-E539-C358-1788-9E198C3598C5}"/>
              </a:ext>
            </a:extLst>
          </p:cNvPr>
          <p:cNvPicPr>
            <a:picLocks noChangeAspect="1"/>
          </p:cNvPicPr>
          <p:nvPr/>
        </p:nvPicPr>
        <p:blipFill>
          <a:blip r:embed="rId2"/>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3226346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B4E74EE-ED03-43FD-B489-AB81946CA5A8}"/>
              </a:ext>
            </a:extLst>
          </p:cNvPr>
          <p:cNvPicPr>
            <a:picLocks noChangeAspect="1"/>
          </p:cNvPicPr>
          <p:nvPr/>
        </p:nvPicPr>
        <p:blipFill>
          <a:blip r:embed="rId2"/>
          <a:stretch>
            <a:fillRect/>
          </a:stretch>
        </p:blipFill>
        <p:spPr>
          <a:xfrm>
            <a:off x="1403231" y="323447"/>
            <a:ext cx="9371161" cy="6052955"/>
          </a:xfrm>
          <a:prstGeom prst="rect">
            <a:avLst/>
          </a:prstGeom>
        </p:spPr>
      </p:pic>
    </p:spTree>
    <p:extLst>
      <p:ext uri="{BB962C8B-B14F-4D97-AF65-F5344CB8AC3E}">
        <p14:creationId xmlns:p14="http://schemas.microsoft.com/office/powerpoint/2010/main" val="1250357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DF9DA5-B0D5-343D-71F7-F577B9541742}"/>
              </a:ext>
            </a:extLst>
          </p:cNvPr>
          <p:cNvSpPr>
            <a:spLocks noGrp="1"/>
          </p:cNvSpPr>
          <p:nvPr>
            <p:ph idx="1"/>
          </p:nvPr>
        </p:nvSpPr>
        <p:spPr/>
        <p:txBody>
          <a:bodyPr vert="horz" lIns="91440" tIns="45720" rIns="91440" bIns="45720" rtlCol="0" anchor="t">
            <a:normAutofit/>
          </a:bodyPr>
          <a:lstStyle/>
          <a:p>
            <a:r>
              <a:rPr lang="en-US" sz="4000" i="1" dirty="0">
                <a:solidFill>
                  <a:srgbClr val="242424"/>
                </a:solidFill>
                <a:ea typeface="+mn-lt"/>
                <a:cs typeface="+mn-lt"/>
              </a:rPr>
              <a:t>P(</a:t>
            </a:r>
            <a:r>
              <a:rPr lang="en-US" sz="4000" i="1" err="1">
                <a:solidFill>
                  <a:srgbClr val="242424"/>
                </a:solidFill>
                <a:ea typeface="+mn-lt"/>
                <a:cs typeface="+mn-lt"/>
              </a:rPr>
              <a:t>j,m,a</a:t>
            </a:r>
            <a:r>
              <a:rPr lang="en-US" sz="4000" i="1" dirty="0">
                <a:solidFill>
                  <a:srgbClr val="242424"/>
                </a:solidFill>
                <a:ea typeface="+mn-lt"/>
                <a:cs typeface="+mn-lt"/>
              </a:rPr>
              <a:t>, ¬b, ¬e) = P(</a:t>
            </a:r>
            <a:r>
              <a:rPr lang="en-US" sz="4000" i="1" err="1">
                <a:solidFill>
                  <a:srgbClr val="242424"/>
                </a:solidFill>
                <a:ea typeface="+mn-lt"/>
                <a:cs typeface="+mn-lt"/>
              </a:rPr>
              <a:t>j|a</a:t>
            </a:r>
            <a:r>
              <a:rPr lang="en-US" sz="4000" i="1" dirty="0">
                <a:solidFill>
                  <a:srgbClr val="242424"/>
                </a:solidFill>
                <a:ea typeface="+mn-lt"/>
                <a:cs typeface="+mn-lt"/>
              </a:rPr>
              <a:t>)P(</a:t>
            </a:r>
            <a:r>
              <a:rPr lang="en-US" sz="4000" i="1" err="1">
                <a:solidFill>
                  <a:srgbClr val="242424"/>
                </a:solidFill>
                <a:ea typeface="+mn-lt"/>
                <a:cs typeface="+mn-lt"/>
              </a:rPr>
              <a:t>m|a</a:t>
            </a:r>
            <a:r>
              <a:rPr lang="en-US" sz="4000" i="1" dirty="0">
                <a:solidFill>
                  <a:srgbClr val="242424"/>
                </a:solidFill>
                <a:ea typeface="+mn-lt"/>
                <a:cs typeface="+mn-lt"/>
              </a:rPr>
              <a:t>)P(a|¬</a:t>
            </a:r>
            <a:r>
              <a:rPr lang="en-US" sz="4000" i="1" err="1">
                <a:solidFill>
                  <a:srgbClr val="242424"/>
                </a:solidFill>
                <a:ea typeface="+mn-lt"/>
                <a:cs typeface="+mn-lt"/>
              </a:rPr>
              <a:t>b,¬e</a:t>
            </a:r>
            <a:r>
              <a:rPr lang="en-US" sz="4000" i="1" dirty="0">
                <a:solidFill>
                  <a:srgbClr val="242424"/>
                </a:solidFill>
                <a:ea typeface="+mn-lt"/>
                <a:cs typeface="+mn-lt"/>
              </a:rPr>
              <a:t>)P(¬b)P(¬e)</a:t>
            </a:r>
            <a:br>
              <a:rPr lang="en-US" sz="4000" i="1" dirty="0">
                <a:ea typeface="+mn-lt"/>
                <a:cs typeface="+mn-lt"/>
              </a:rPr>
            </a:br>
            <a:r>
              <a:rPr lang="en-US" sz="4000" i="1" dirty="0">
                <a:solidFill>
                  <a:srgbClr val="242424"/>
                </a:solidFill>
                <a:ea typeface="+mn-lt"/>
                <a:cs typeface="+mn-lt"/>
              </a:rPr>
              <a:t>= 0.90 x 0.70 x 0.001 x 0.999 x 0.998</a:t>
            </a:r>
            <a:br>
              <a:rPr lang="en-US" sz="4000" i="1" dirty="0">
                <a:ea typeface="+mn-lt"/>
                <a:cs typeface="+mn-lt"/>
              </a:rPr>
            </a:br>
            <a:r>
              <a:rPr lang="en-US" sz="4000" i="1" dirty="0">
                <a:solidFill>
                  <a:srgbClr val="242424"/>
                </a:solidFill>
                <a:ea typeface="+mn-lt"/>
                <a:cs typeface="+mn-lt"/>
              </a:rPr>
              <a:t>= 0.000628</a:t>
            </a:r>
            <a:endParaRPr lang="en-US" sz="4000" dirty="0">
              <a:ea typeface="Calibri"/>
              <a:cs typeface="Calibri"/>
            </a:endParaRPr>
          </a:p>
        </p:txBody>
      </p:sp>
    </p:spTree>
    <p:extLst>
      <p:ext uri="{BB962C8B-B14F-4D97-AF65-F5344CB8AC3E}">
        <p14:creationId xmlns:p14="http://schemas.microsoft.com/office/powerpoint/2010/main" val="3576893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FB8FFE99-255E-761B-23A3-182712A02DD4}"/>
              </a:ext>
            </a:extLst>
          </p:cNvPr>
          <p:cNvPicPr>
            <a:picLocks noGrp="1" noChangeAspect="1"/>
          </p:cNvPicPr>
          <p:nvPr>
            <p:ph idx="1"/>
          </p:nvPr>
        </p:nvPicPr>
        <p:blipFill>
          <a:blip r:embed="rId2"/>
          <a:stretch>
            <a:fillRect/>
          </a:stretch>
        </p:blipFill>
        <p:spPr>
          <a:xfrm>
            <a:off x="643467" y="743627"/>
            <a:ext cx="10905066" cy="5370744"/>
          </a:xfrm>
          <a:prstGeom prst="rect">
            <a:avLst/>
          </a:prstGeom>
        </p:spPr>
      </p:pic>
    </p:spTree>
    <p:extLst>
      <p:ext uri="{BB962C8B-B14F-4D97-AF65-F5344CB8AC3E}">
        <p14:creationId xmlns:p14="http://schemas.microsoft.com/office/powerpoint/2010/main" val="3223174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98B786-02AF-DEAC-E13B-0D1E3E2F26D8}"/>
              </a:ext>
            </a:extLst>
          </p:cNvPr>
          <p:cNvPicPr>
            <a:picLocks noChangeAspect="1"/>
          </p:cNvPicPr>
          <p:nvPr/>
        </p:nvPicPr>
        <p:blipFill>
          <a:blip r:embed="rId2"/>
          <a:stretch>
            <a:fillRect/>
          </a:stretch>
        </p:blipFill>
        <p:spPr>
          <a:xfrm>
            <a:off x="1165851" y="643466"/>
            <a:ext cx="9860298" cy="5571067"/>
          </a:xfrm>
          <a:prstGeom prst="rect">
            <a:avLst/>
          </a:prstGeom>
        </p:spPr>
      </p:pic>
    </p:spTree>
    <p:extLst>
      <p:ext uri="{BB962C8B-B14F-4D97-AF65-F5344CB8AC3E}">
        <p14:creationId xmlns:p14="http://schemas.microsoft.com/office/powerpoint/2010/main" val="1196396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40C9-01DF-EB1F-FEC8-97D002264830}"/>
              </a:ext>
            </a:extLst>
          </p:cNvPr>
          <p:cNvSpPr>
            <a:spLocks noGrp="1"/>
          </p:cNvSpPr>
          <p:nvPr>
            <p:ph type="title"/>
          </p:nvPr>
        </p:nvSpPr>
        <p:spPr>
          <a:xfrm>
            <a:off x="876693" y="238184"/>
            <a:ext cx="7639632" cy="1184882"/>
          </a:xfrm>
        </p:spPr>
        <p:txBody>
          <a:bodyPr anchor="b">
            <a:normAutofit fontScale="90000"/>
          </a:bodyPr>
          <a:lstStyle/>
          <a:p>
            <a:br>
              <a:rPr lang="en-US" sz="3200" dirty="0"/>
            </a:br>
            <a:br>
              <a:rPr lang="en-US" sz="3200" dirty="0"/>
            </a:br>
            <a:br>
              <a:rPr lang="en-US" sz="3200" dirty="0"/>
            </a:br>
            <a:br>
              <a:rPr lang="en-US" sz="3200" dirty="0"/>
            </a:br>
            <a:r>
              <a:rPr lang="en-US" sz="4000" b="1" dirty="0"/>
              <a:t>What is Fuzzy Logic?</a:t>
            </a:r>
            <a:endParaRPr lang="en-US" sz="4000" b="1">
              <a:ea typeface="Calibri Light"/>
              <a:cs typeface="Calibri Light"/>
            </a:endParaRPr>
          </a:p>
          <a:p>
            <a:endParaRPr lang="en-US" sz="4000" dirty="0">
              <a:ea typeface="Calibri Light"/>
              <a:cs typeface="Calibri Light"/>
            </a:endParaRPr>
          </a:p>
        </p:txBody>
      </p:sp>
      <p:sp>
        <p:nvSpPr>
          <p:cNvPr id="3" name="Content Placeholder 2">
            <a:extLst>
              <a:ext uri="{FF2B5EF4-FFF2-40B4-BE49-F238E27FC236}">
                <a16:creationId xmlns:a16="http://schemas.microsoft.com/office/drawing/2014/main" id="{ADB5C288-C3E5-954E-DF42-0FD4A1A57A9C}"/>
              </a:ext>
            </a:extLst>
          </p:cNvPr>
          <p:cNvSpPr>
            <a:spLocks noGrp="1"/>
          </p:cNvSpPr>
          <p:nvPr>
            <p:ph idx="1"/>
          </p:nvPr>
        </p:nvSpPr>
        <p:spPr>
          <a:xfrm>
            <a:off x="876693" y="2533476"/>
            <a:ext cx="3455821" cy="3447832"/>
          </a:xfrm>
        </p:spPr>
        <p:txBody>
          <a:bodyPr vert="horz" lIns="91440" tIns="45720" rIns="91440" bIns="45720" rtlCol="0" anchor="t">
            <a:normAutofit/>
          </a:bodyPr>
          <a:lstStyle/>
          <a:p>
            <a:r>
              <a:rPr lang="en-US" sz="3200" dirty="0">
                <a:ea typeface="+mn-lt"/>
                <a:cs typeface="+mn-lt"/>
              </a:rPr>
              <a:t>The </a:t>
            </a:r>
            <a:r>
              <a:rPr lang="en-US" sz="3200" b="1" dirty="0">
                <a:ea typeface="+mn-lt"/>
                <a:cs typeface="+mn-lt"/>
              </a:rPr>
              <a:t>'Fuzzy'</a:t>
            </a:r>
            <a:r>
              <a:rPr lang="en-US" sz="3200" dirty="0">
                <a:ea typeface="+mn-lt"/>
                <a:cs typeface="+mn-lt"/>
              </a:rPr>
              <a:t> word means the things that are not clear or are vague.</a:t>
            </a:r>
          </a:p>
          <a:p>
            <a:endParaRPr lang="en-US" sz="2000">
              <a:ea typeface="Calibri"/>
              <a:cs typeface="Calibri"/>
            </a:endParaRPr>
          </a:p>
        </p:txBody>
      </p:sp>
      <p:pic>
        <p:nvPicPr>
          <p:cNvPr id="4" name="Picture 3" descr="Fuzzy Logic Tutorial">
            <a:extLst>
              <a:ext uri="{FF2B5EF4-FFF2-40B4-BE49-F238E27FC236}">
                <a16:creationId xmlns:a16="http://schemas.microsoft.com/office/drawing/2014/main" id="{DAC98D6A-AD1E-91A2-C167-064C4E835D16}"/>
              </a:ext>
            </a:extLst>
          </p:cNvPr>
          <p:cNvPicPr>
            <a:picLocks noChangeAspect="1"/>
          </p:cNvPicPr>
          <p:nvPr/>
        </p:nvPicPr>
        <p:blipFill>
          <a:blip r:embed="rId2"/>
          <a:stretch>
            <a:fillRect/>
          </a:stretch>
        </p:blipFill>
        <p:spPr>
          <a:xfrm>
            <a:off x="4987672" y="1412298"/>
            <a:ext cx="6389346" cy="4042713"/>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8492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F37D-6558-BB8D-CF46-4E913840DF47}"/>
              </a:ext>
            </a:extLst>
          </p:cNvPr>
          <p:cNvSpPr>
            <a:spLocks noGrp="1"/>
          </p:cNvSpPr>
          <p:nvPr>
            <p:ph type="title"/>
          </p:nvPr>
        </p:nvSpPr>
        <p:spPr/>
        <p:txBody>
          <a:bodyPr/>
          <a:lstStyle/>
          <a:p>
            <a:r>
              <a:rPr lang="en-US" dirty="0">
                <a:ea typeface="Calibri Light"/>
                <a:cs typeface="Calibri Light"/>
              </a:rPr>
              <a:t>Fuzzy Logic</a:t>
            </a:r>
            <a:endParaRPr lang="en-US" dirty="0"/>
          </a:p>
        </p:txBody>
      </p:sp>
      <p:sp>
        <p:nvSpPr>
          <p:cNvPr id="3" name="Content Placeholder 2">
            <a:extLst>
              <a:ext uri="{FF2B5EF4-FFF2-40B4-BE49-F238E27FC236}">
                <a16:creationId xmlns:a16="http://schemas.microsoft.com/office/drawing/2014/main" id="{11995E3D-D89B-A20F-DCA7-A68BFA76EB23}"/>
              </a:ext>
            </a:extLst>
          </p:cNvPr>
          <p:cNvSpPr>
            <a:spLocks noGrp="1"/>
          </p:cNvSpPr>
          <p:nvPr>
            <p:ph idx="1"/>
          </p:nvPr>
        </p:nvSpPr>
        <p:spPr>
          <a:xfrm>
            <a:off x="838201" y="1408682"/>
            <a:ext cx="10946920" cy="5113337"/>
          </a:xfrm>
        </p:spPr>
        <p:txBody>
          <a:bodyPr vert="horz" lIns="91440" tIns="45720" rIns="91440" bIns="45720" rtlCol="0" anchor="t">
            <a:normAutofit/>
          </a:bodyPr>
          <a:lstStyle/>
          <a:p>
            <a:r>
              <a:rPr lang="en-US" dirty="0">
                <a:ea typeface="+mn-lt"/>
                <a:cs typeface="+mn-lt"/>
              </a:rPr>
              <a:t>Fuzzy logic contains the multiple logical values and these values are the truth values of a variable or problem between 0 and 1. </a:t>
            </a:r>
          </a:p>
          <a:p>
            <a:r>
              <a:rPr lang="en-US" dirty="0">
                <a:ea typeface="+mn-lt"/>
                <a:cs typeface="+mn-lt"/>
              </a:rPr>
              <a:t>This concept was introduced by </a:t>
            </a:r>
            <a:r>
              <a:rPr lang="en-US" b="1" dirty="0">
                <a:ea typeface="+mn-lt"/>
                <a:cs typeface="+mn-lt"/>
              </a:rPr>
              <a:t>Lofti Zadeh</a:t>
            </a:r>
            <a:r>
              <a:rPr lang="en-US" dirty="0">
                <a:ea typeface="+mn-lt"/>
                <a:cs typeface="+mn-lt"/>
              </a:rPr>
              <a:t> in </a:t>
            </a:r>
            <a:r>
              <a:rPr lang="en-US" b="1" dirty="0">
                <a:ea typeface="+mn-lt"/>
                <a:cs typeface="+mn-lt"/>
              </a:rPr>
              <a:t>1965</a:t>
            </a:r>
            <a:r>
              <a:rPr lang="en-US" dirty="0">
                <a:ea typeface="+mn-lt"/>
                <a:cs typeface="+mn-lt"/>
              </a:rPr>
              <a:t> based on the </a:t>
            </a:r>
            <a:r>
              <a:rPr lang="en-US" b="1" dirty="0">
                <a:ea typeface="+mn-lt"/>
                <a:cs typeface="+mn-lt"/>
              </a:rPr>
              <a:t>Fuzzy Set Theory</a:t>
            </a:r>
            <a:r>
              <a:rPr lang="en-US" dirty="0">
                <a:ea typeface="+mn-lt"/>
                <a:cs typeface="+mn-lt"/>
              </a:rPr>
              <a:t>. </a:t>
            </a:r>
            <a:endParaRPr lang="en-US">
              <a:ea typeface="+mn-lt"/>
              <a:cs typeface="+mn-lt"/>
            </a:endParaRPr>
          </a:p>
          <a:p>
            <a:r>
              <a:rPr lang="en-US" dirty="0">
                <a:ea typeface="+mn-lt"/>
                <a:cs typeface="+mn-lt"/>
              </a:rPr>
              <a:t>This concept provides the possibilities which are not given by computers, but similar to the range of possibilities generated by humans.</a:t>
            </a:r>
          </a:p>
          <a:p>
            <a:r>
              <a:rPr lang="en-US" dirty="0">
                <a:ea typeface="+mn-lt"/>
                <a:cs typeface="+mn-lt"/>
              </a:rPr>
              <a:t>Fuzzy Logic (FL) is a method of reasoning that resembles human reasoning. </a:t>
            </a:r>
          </a:p>
          <a:p>
            <a:r>
              <a:rPr lang="en-US" dirty="0">
                <a:ea typeface="+mn-lt"/>
                <a:cs typeface="+mn-lt"/>
              </a:rPr>
              <a:t>The approach of FL imitates the way of decision making in humans that involves all intermediate possibilities between digital values YES and NO.</a:t>
            </a:r>
            <a:endParaRPr lang="en-US">
              <a:ea typeface="Calibri"/>
              <a:cs typeface="Calibri"/>
            </a:endParaRPr>
          </a:p>
        </p:txBody>
      </p:sp>
    </p:spTree>
    <p:extLst>
      <p:ext uri="{BB962C8B-B14F-4D97-AF65-F5344CB8AC3E}">
        <p14:creationId xmlns:p14="http://schemas.microsoft.com/office/powerpoint/2010/main" val="329312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white background with red and blue text&#10;&#10;Description automatically generated">
            <a:extLst>
              <a:ext uri="{FF2B5EF4-FFF2-40B4-BE49-F238E27FC236}">
                <a16:creationId xmlns:a16="http://schemas.microsoft.com/office/drawing/2014/main" id="{66DB90A6-B371-8BF7-09DF-7ED770E2A4D1}"/>
              </a:ext>
            </a:extLst>
          </p:cNvPr>
          <p:cNvPicPr>
            <a:picLocks noGrp="1" noChangeAspect="1"/>
          </p:cNvPicPr>
          <p:nvPr>
            <p:ph idx="1"/>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3936538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AEC0-9FEC-1D75-54D0-E78338D43A21}"/>
              </a:ext>
            </a:extLst>
          </p:cNvPr>
          <p:cNvSpPr>
            <a:spLocks noGrp="1"/>
          </p:cNvSpPr>
          <p:nvPr>
            <p:ph type="title"/>
          </p:nvPr>
        </p:nvSpPr>
        <p:spPr/>
        <p:txBody>
          <a:bodyPr/>
          <a:lstStyle/>
          <a:p>
            <a:r>
              <a:rPr lang="en-US" dirty="0">
                <a:ea typeface="Calibri Light"/>
                <a:cs typeface="Calibri Light"/>
              </a:rPr>
              <a:t>Implementation</a:t>
            </a:r>
            <a:endParaRPr lang="en-US" dirty="0" err="1"/>
          </a:p>
        </p:txBody>
      </p:sp>
      <p:sp>
        <p:nvSpPr>
          <p:cNvPr id="3" name="Content Placeholder 2">
            <a:extLst>
              <a:ext uri="{FF2B5EF4-FFF2-40B4-BE49-F238E27FC236}">
                <a16:creationId xmlns:a16="http://schemas.microsoft.com/office/drawing/2014/main" id="{FE0577E8-860A-CB8E-E407-002B1E4DD951}"/>
              </a:ext>
            </a:extLst>
          </p:cNvPr>
          <p:cNvSpPr>
            <a:spLocks noGrp="1"/>
          </p:cNvSpPr>
          <p:nvPr>
            <p:ph idx="1"/>
          </p:nvPr>
        </p:nvSpPr>
        <p:spPr/>
        <p:txBody>
          <a:bodyPr vert="horz" lIns="91440" tIns="45720" rIns="91440" bIns="45720" rtlCol="0" anchor="t">
            <a:normAutofit/>
          </a:bodyPr>
          <a:lstStyle/>
          <a:p>
            <a:r>
              <a:rPr lang="en-US" dirty="0">
                <a:ea typeface="+mn-lt"/>
                <a:cs typeface="+mn-lt"/>
              </a:rPr>
              <a:t>It can be implemented in systems with various sizes and capabilities ranging from small micro-controllers to large, networked, workstation-based control systems.</a:t>
            </a:r>
            <a:endParaRPr lang="en-US" dirty="0">
              <a:ea typeface="Calibri" panose="020F0502020204030204"/>
              <a:cs typeface="Calibri" panose="020F0502020204030204"/>
            </a:endParaRPr>
          </a:p>
          <a:p>
            <a:r>
              <a:rPr lang="en-US" dirty="0">
                <a:ea typeface="+mn-lt"/>
                <a:cs typeface="+mn-lt"/>
              </a:rPr>
              <a:t>It can be implemented in hardware, software, or a combination of both.</a:t>
            </a:r>
            <a:endParaRPr lang="en-US" dirty="0"/>
          </a:p>
          <a:p>
            <a:r>
              <a:rPr lang="en-US" dirty="0">
                <a:solidFill>
                  <a:srgbClr val="FF0000"/>
                </a:solidFill>
                <a:ea typeface="+mn-lt"/>
                <a:cs typeface="+mn-lt"/>
              </a:rPr>
              <a:t>It can control machines and consumer products.</a:t>
            </a:r>
            <a:endParaRPr lang="en-US" dirty="0">
              <a:solidFill>
                <a:srgbClr val="FF0000"/>
              </a:solidFill>
              <a:ea typeface="Calibri"/>
              <a:cs typeface="Calibri"/>
            </a:endParaRPr>
          </a:p>
          <a:p>
            <a:r>
              <a:rPr lang="en-US">
                <a:solidFill>
                  <a:srgbClr val="FF0000"/>
                </a:solidFill>
                <a:ea typeface="+mn-lt"/>
                <a:cs typeface="+mn-lt"/>
              </a:rPr>
              <a:t>It may not give accurate reasoning, but acceptable reasoning.</a:t>
            </a:r>
            <a:endParaRPr lang="en-US">
              <a:solidFill>
                <a:srgbClr val="FF0000"/>
              </a:solidFill>
              <a:ea typeface="Calibri"/>
              <a:cs typeface="Calibri"/>
            </a:endParaRPr>
          </a:p>
          <a:p>
            <a:r>
              <a:rPr lang="en-US" dirty="0">
                <a:solidFill>
                  <a:srgbClr val="FF0000"/>
                </a:solidFill>
                <a:ea typeface="+mn-lt"/>
                <a:cs typeface="+mn-lt"/>
              </a:rPr>
              <a:t>Fuzzy logic helps to deal with the uncertainty in engineering.</a:t>
            </a:r>
            <a:endParaRPr lang="en-US" dirty="0">
              <a:solidFill>
                <a:srgbClr val="FF0000"/>
              </a:solidFill>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377939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Fuzzy Logic System">
            <a:extLst>
              <a:ext uri="{FF2B5EF4-FFF2-40B4-BE49-F238E27FC236}">
                <a16:creationId xmlns:a16="http://schemas.microsoft.com/office/drawing/2014/main" id="{B290AC5D-86ED-9750-7AA9-8E6A495BF6C8}"/>
              </a:ext>
            </a:extLst>
          </p:cNvPr>
          <p:cNvPicPr>
            <a:picLocks noChangeAspect="1"/>
          </p:cNvPicPr>
          <p:nvPr/>
        </p:nvPicPr>
        <p:blipFill>
          <a:blip r:embed="rId2"/>
          <a:stretch>
            <a:fillRect/>
          </a:stretch>
        </p:blipFill>
        <p:spPr>
          <a:xfrm>
            <a:off x="713329" y="643467"/>
            <a:ext cx="10765342"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182688-4D43-D65D-E261-8D62DEC783A5}"/>
              </a:ext>
            </a:extLst>
          </p:cNvPr>
          <p:cNvSpPr txBox="1"/>
          <p:nvPr/>
        </p:nvSpPr>
        <p:spPr>
          <a:xfrm>
            <a:off x="3962400" y="6205268"/>
            <a:ext cx="55180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0000"/>
                </a:solidFill>
              </a:rPr>
              <a:t>Architecture of a Fuzzy Logic System</a:t>
            </a:r>
          </a:p>
        </p:txBody>
      </p:sp>
    </p:spTree>
    <p:extLst>
      <p:ext uri="{BB962C8B-B14F-4D97-AF65-F5344CB8AC3E}">
        <p14:creationId xmlns:p14="http://schemas.microsoft.com/office/powerpoint/2010/main" val="1588745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DB71-888C-2477-5DCC-D5836A70486D}"/>
              </a:ext>
            </a:extLst>
          </p:cNvPr>
          <p:cNvSpPr>
            <a:spLocks noGrp="1"/>
          </p:cNvSpPr>
          <p:nvPr>
            <p:ph type="title"/>
          </p:nvPr>
        </p:nvSpPr>
        <p:spPr/>
        <p:txBody>
          <a:bodyPr/>
          <a:lstStyle/>
          <a:p>
            <a:br>
              <a:rPr lang="en-US" dirty="0"/>
            </a:br>
            <a:r>
              <a:rPr lang="en-US" dirty="0"/>
              <a:t>Membership Function</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7B69C204-66FE-84B6-7B52-655E19CBB93C}"/>
              </a:ext>
            </a:extLst>
          </p:cNvPr>
          <p:cNvSpPr>
            <a:spLocks noGrp="1"/>
          </p:cNvSpPr>
          <p:nvPr>
            <p:ph idx="1"/>
          </p:nvPr>
        </p:nvSpPr>
        <p:spPr/>
        <p:txBody>
          <a:bodyPr vert="horz" lIns="91440" tIns="45720" rIns="91440" bIns="45720" rtlCol="0" anchor="t">
            <a:normAutofit/>
          </a:bodyPr>
          <a:lstStyle/>
          <a:p>
            <a:r>
              <a:rPr lang="en-US" dirty="0">
                <a:ea typeface="+mn-lt"/>
                <a:cs typeface="+mn-lt"/>
              </a:rPr>
              <a:t>Membership functions allow you to quantify linguistic term and represent a fuzzy set graphically. </a:t>
            </a:r>
          </a:p>
          <a:p>
            <a:r>
              <a:rPr lang="en-US" dirty="0">
                <a:ea typeface="+mn-lt"/>
                <a:cs typeface="+mn-lt"/>
              </a:rPr>
              <a:t>A </a:t>
            </a:r>
            <a:r>
              <a:rPr lang="en-US" b="1" dirty="0">
                <a:ea typeface="+mn-lt"/>
                <a:cs typeface="+mn-lt"/>
              </a:rPr>
              <a:t>membership function</a:t>
            </a:r>
            <a:r>
              <a:rPr lang="en-US" dirty="0">
                <a:ea typeface="+mn-lt"/>
                <a:cs typeface="+mn-lt"/>
              </a:rPr>
              <a:t> for a fuzzy </a:t>
            </a:r>
            <a:r>
              <a:rPr lang="en-US" i="1" dirty="0">
                <a:ea typeface="+mn-lt"/>
                <a:cs typeface="+mn-lt"/>
              </a:rPr>
              <a:t>set A</a:t>
            </a:r>
            <a:r>
              <a:rPr lang="en-US" dirty="0">
                <a:ea typeface="+mn-lt"/>
                <a:cs typeface="+mn-lt"/>
              </a:rPr>
              <a:t> on the universe of </a:t>
            </a:r>
            <a:r>
              <a:rPr lang="en-US">
                <a:ea typeface="+mn-lt"/>
                <a:cs typeface="+mn-lt"/>
              </a:rPr>
              <a:t>discourse           </a:t>
            </a:r>
            <a:r>
              <a:rPr lang="en-US">
                <a:solidFill>
                  <a:srgbClr val="FF0000"/>
                </a:solidFill>
                <a:ea typeface="+mn-lt"/>
                <a:cs typeface="+mn-lt"/>
              </a:rPr>
              <a:t>X is defined as </a:t>
            </a:r>
            <a:r>
              <a:rPr lang="en-US" err="1">
                <a:solidFill>
                  <a:srgbClr val="FF0000"/>
                </a:solidFill>
                <a:ea typeface="+mn-lt"/>
                <a:cs typeface="+mn-lt"/>
              </a:rPr>
              <a:t>μ</a:t>
            </a:r>
            <a:r>
              <a:rPr lang="en-US" baseline="-25000" err="1">
                <a:solidFill>
                  <a:srgbClr val="FF0000"/>
                </a:solidFill>
                <a:ea typeface="+mn-lt"/>
                <a:cs typeface="+mn-lt"/>
              </a:rPr>
              <a:t>A</a:t>
            </a:r>
            <a:r>
              <a:rPr lang="en-US" err="1">
                <a:solidFill>
                  <a:srgbClr val="FF0000"/>
                </a:solidFill>
                <a:ea typeface="+mn-lt"/>
                <a:cs typeface="+mn-lt"/>
              </a:rPr>
              <a:t>:X</a:t>
            </a:r>
            <a:r>
              <a:rPr lang="en-US" dirty="0">
                <a:solidFill>
                  <a:srgbClr val="FF0000"/>
                </a:solidFill>
                <a:ea typeface="+mn-lt"/>
                <a:cs typeface="+mn-lt"/>
              </a:rPr>
              <a:t> → [0,1].</a:t>
            </a:r>
            <a:endParaRPr lang="en-US" dirty="0">
              <a:solidFill>
                <a:srgbClr val="FF0000"/>
              </a:solidFill>
              <a:ea typeface="Calibri" panose="020F0502020204030204"/>
              <a:cs typeface="Calibri" panose="020F0502020204030204"/>
            </a:endParaRPr>
          </a:p>
          <a:p>
            <a:r>
              <a:rPr lang="en-US" dirty="0">
                <a:ea typeface="+mn-lt"/>
                <a:cs typeface="+mn-lt"/>
              </a:rPr>
              <a:t>Here, each element of </a:t>
            </a:r>
            <a:r>
              <a:rPr lang="en-US" i="1" dirty="0">
                <a:ea typeface="+mn-lt"/>
                <a:cs typeface="+mn-lt"/>
              </a:rPr>
              <a:t>X</a:t>
            </a:r>
            <a:r>
              <a:rPr lang="en-US" dirty="0">
                <a:ea typeface="+mn-lt"/>
                <a:cs typeface="+mn-lt"/>
              </a:rPr>
              <a:t> is mapped to a value between 0 and 1. </a:t>
            </a:r>
          </a:p>
          <a:p>
            <a:r>
              <a:rPr lang="en-US" dirty="0">
                <a:ea typeface="+mn-lt"/>
                <a:cs typeface="+mn-lt"/>
              </a:rPr>
              <a:t>It is called </a:t>
            </a:r>
            <a:r>
              <a:rPr lang="en-US" b="1" dirty="0">
                <a:ea typeface="+mn-lt"/>
                <a:cs typeface="+mn-lt"/>
              </a:rPr>
              <a:t>membership value</a:t>
            </a:r>
            <a:r>
              <a:rPr lang="en-US" dirty="0">
                <a:ea typeface="+mn-lt"/>
                <a:cs typeface="+mn-lt"/>
              </a:rPr>
              <a:t> or </a:t>
            </a:r>
            <a:r>
              <a:rPr lang="en-US" b="1" dirty="0">
                <a:ea typeface="+mn-lt"/>
                <a:cs typeface="+mn-lt"/>
              </a:rPr>
              <a:t>degree of membership</a:t>
            </a:r>
            <a:r>
              <a:rPr lang="en-US" dirty="0">
                <a:ea typeface="+mn-lt"/>
                <a:cs typeface="+mn-lt"/>
              </a:rPr>
              <a:t>. </a:t>
            </a:r>
          </a:p>
          <a:p>
            <a:r>
              <a:rPr lang="en-US" dirty="0">
                <a:ea typeface="+mn-lt"/>
                <a:cs typeface="+mn-lt"/>
              </a:rPr>
              <a:t>It quantifies the degree of membership of the element in </a:t>
            </a:r>
            <a:r>
              <a:rPr lang="en-US" i="1" dirty="0">
                <a:ea typeface="+mn-lt"/>
                <a:cs typeface="+mn-lt"/>
              </a:rPr>
              <a:t>X</a:t>
            </a:r>
            <a:r>
              <a:rPr lang="en-US" dirty="0">
                <a:ea typeface="+mn-lt"/>
                <a:cs typeface="+mn-lt"/>
              </a:rPr>
              <a:t> to the fuzzy set </a:t>
            </a:r>
            <a:r>
              <a:rPr lang="en-US" i="1" dirty="0">
                <a:ea typeface="+mn-lt"/>
                <a:cs typeface="+mn-lt"/>
              </a:rPr>
              <a:t>A</a:t>
            </a:r>
            <a:r>
              <a:rPr lang="en-US" dirty="0">
                <a:ea typeface="+mn-lt"/>
                <a:cs typeface="+mn-lt"/>
              </a:rPr>
              <a:t>.</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858450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zzy Logic - Membership Function">
            <a:extLst>
              <a:ext uri="{FF2B5EF4-FFF2-40B4-BE49-F238E27FC236}">
                <a16:creationId xmlns:a16="http://schemas.microsoft.com/office/drawing/2014/main" id="{E7E7ED63-E8BC-96D2-664D-935A1CBE8B51}"/>
              </a:ext>
            </a:extLst>
          </p:cNvPr>
          <p:cNvPicPr>
            <a:picLocks noChangeAspect="1"/>
          </p:cNvPicPr>
          <p:nvPr/>
        </p:nvPicPr>
        <p:blipFill>
          <a:blip r:embed="rId2"/>
          <a:stretch>
            <a:fillRect/>
          </a:stretch>
        </p:blipFill>
        <p:spPr>
          <a:xfrm>
            <a:off x="175674" y="262118"/>
            <a:ext cx="6262237" cy="5557388"/>
          </a:xfrm>
          <a:prstGeom prst="rect">
            <a:avLst/>
          </a:prstGeom>
        </p:spPr>
      </p:pic>
      <p:pic>
        <p:nvPicPr>
          <p:cNvPr id="3" name="Picture 2" descr="Fuzzy Logic - Membership Function">
            <a:extLst>
              <a:ext uri="{FF2B5EF4-FFF2-40B4-BE49-F238E27FC236}">
                <a16:creationId xmlns:a16="http://schemas.microsoft.com/office/drawing/2014/main" id="{11126E7C-BDFE-6551-8F33-0E81C202E0D2}"/>
              </a:ext>
            </a:extLst>
          </p:cNvPr>
          <p:cNvPicPr>
            <a:picLocks noChangeAspect="1"/>
          </p:cNvPicPr>
          <p:nvPr/>
        </p:nvPicPr>
        <p:blipFill>
          <a:blip r:embed="rId3"/>
          <a:stretch>
            <a:fillRect/>
          </a:stretch>
        </p:blipFill>
        <p:spPr>
          <a:xfrm>
            <a:off x="6098876" y="631346"/>
            <a:ext cx="5702059" cy="5394024"/>
          </a:xfrm>
          <a:prstGeom prst="rect">
            <a:avLst/>
          </a:prstGeom>
        </p:spPr>
      </p:pic>
    </p:spTree>
    <p:extLst>
      <p:ext uri="{BB962C8B-B14F-4D97-AF65-F5344CB8AC3E}">
        <p14:creationId xmlns:p14="http://schemas.microsoft.com/office/powerpoint/2010/main" val="90685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escribing Fuzzy Membership Function and Detecting the Outlier by Using  Five Number Summary of Data">
            <a:extLst>
              <a:ext uri="{FF2B5EF4-FFF2-40B4-BE49-F238E27FC236}">
                <a16:creationId xmlns:a16="http://schemas.microsoft.com/office/drawing/2014/main" id="{35D21C15-4E63-A476-AD98-C7611CB2A9E8}"/>
              </a:ext>
            </a:extLst>
          </p:cNvPr>
          <p:cNvPicPr>
            <a:picLocks noChangeAspect="1"/>
          </p:cNvPicPr>
          <p:nvPr/>
        </p:nvPicPr>
        <p:blipFill>
          <a:blip r:embed="rId2"/>
          <a:stretch>
            <a:fillRect/>
          </a:stretch>
        </p:blipFill>
        <p:spPr>
          <a:xfrm>
            <a:off x="643467" y="868563"/>
            <a:ext cx="10905066" cy="5120872"/>
          </a:xfrm>
          <a:prstGeom prst="rect">
            <a:avLst/>
          </a:prstGeom>
        </p:spPr>
      </p:pic>
    </p:spTree>
    <p:extLst>
      <p:ext uri="{BB962C8B-B14F-4D97-AF65-F5344CB8AC3E}">
        <p14:creationId xmlns:p14="http://schemas.microsoft.com/office/powerpoint/2010/main" val="4140686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33596-FA2F-468D-C6C6-94CFDB9A6EA4}"/>
              </a:ext>
            </a:extLst>
          </p:cNvPr>
          <p:cNvSpPr>
            <a:spLocks noGrp="1"/>
          </p:cNvSpPr>
          <p:nvPr>
            <p:ph type="title"/>
          </p:nvPr>
        </p:nvSpPr>
        <p:spPr>
          <a:xfrm>
            <a:off x="841248" y="552289"/>
            <a:ext cx="3976496" cy="3900326"/>
          </a:xfrm>
        </p:spPr>
        <p:txBody>
          <a:bodyPr vert="horz" lIns="91440" tIns="45720" rIns="91440" bIns="45720" rtlCol="0" anchor="b">
            <a:normAutofit/>
          </a:bodyPr>
          <a:lstStyle/>
          <a:p>
            <a:br>
              <a:rPr lang="en-US" sz="5200" kern="1200">
                <a:solidFill>
                  <a:schemeClr val="tx1"/>
                </a:solidFill>
                <a:latin typeface="+mj-lt"/>
                <a:ea typeface="+mj-ea"/>
                <a:cs typeface="+mj-cs"/>
              </a:rPr>
            </a:br>
            <a:r>
              <a:rPr lang="en-US" sz="5200" kern="1200">
                <a:solidFill>
                  <a:schemeClr val="tx1"/>
                </a:solidFill>
                <a:latin typeface="+mj-lt"/>
                <a:ea typeface="+mj-ea"/>
                <a:cs typeface="+mj-cs"/>
              </a:rPr>
              <a:t>Example of a Fuzzy Logic System</a:t>
            </a:r>
          </a:p>
          <a:p>
            <a:endParaRPr lang="en-US" sz="5200" kern="1200">
              <a:solidFill>
                <a:schemeClr val="tx1"/>
              </a:solidFill>
              <a:latin typeface="+mj-lt"/>
              <a:ea typeface="+mj-ea"/>
              <a:cs typeface="+mj-cs"/>
            </a:endParaRPr>
          </a:p>
        </p:txBody>
      </p:sp>
      <p:pic>
        <p:nvPicPr>
          <p:cNvPr id="4" name="Content Placeholder 3" descr="Fuzzy Logic AC System">
            <a:extLst>
              <a:ext uri="{FF2B5EF4-FFF2-40B4-BE49-F238E27FC236}">
                <a16:creationId xmlns:a16="http://schemas.microsoft.com/office/drawing/2014/main" id="{99D47CBA-32ED-0895-52F3-B567BE144617}"/>
              </a:ext>
            </a:extLst>
          </p:cNvPr>
          <p:cNvPicPr>
            <a:picLocks noGrp="1" noChangeAspect="1"/>
          </p:cNvPicPr>
          <p:nvPr>
            <p:ph idx="1"/>
          </p:nvPr>
        </p:nvPicPr>
        <p:blipFill>
          <a:blip r:embed="rId2"/>
          <a:stretch>
            <a:fillRect/>
          </a:stretch>
        </p:blipFill>
        <p:spPr>
          <a:xfrm>
            <a:off x="5302267" y="557189"/>
            <a:ext cx="5932774" cy="5576808"/>
          </a:xfrm>
          <a:prstGeom prst="rect">
            <a:avLst/>
          </a:prstGeom>
        </p:spPr>
      </p:pic>
    </p:spTree>
    <p:extLst>
      <p:ext uri="{BB962C8B-B14F-4D97-AF65-F5344CB8AC3E}">
        <p14:creationId xmlns:p14="http://schemas.microsoft.com/office/powerpoint/2010/main" val="215403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hart&#10;&#10;Description automatically generated">
            <a:extLst>
              <a:ext uri="{FF2B5EF4-FFF2-40B4-BE49-F238E27FC236}">
                <a16:creationId xmlns:a16="http://schemas.microsoft.com/office/drawing/2014/main" id="{E08C1B5D-2206-D855-0E44-0430A59E5DFA}"/>
              </a:ext>
            </a:extLst>
          </p:cNvPr>
          <p:cNvPicPr>
            <a:picLocks noChangeAspect="1"/>
          </p:cNvPicPr>
          <p:nvPr/>
        </p:nvPicPr>
        <p:blipFill>
          <a:blip r:embed="rId2"/>
          <a:stretch>
            <a:fillRect/>
          </a:stretch>
        </p:blipFill>
        <p:spPr>
          <a:xfrm>
            <a:off x="643467" y="736751"/>
            <a:ext cx="10905066" cy="5384497"/>
          </a:xfrm>
          <a:prstGeom prst="rect">
            <a:avLst/>
          </a:prstGeom>
        </p:spPr>
      </p:pic>
    </p:spTree>
    <p:extLst>
      <p:ext uri="{BB962C8B-B14F-4D97-AF65-F5344CB8AC3E}">
        <p14:creationId xmlns:p14="http://schemas.microsoft.com/office/powerpoint/2010/main" val="3448484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F5CBCDC-32C2-8379-FE29-04462224BE74}"/>
              </a:ext>
            </a:extLst>
          </p:cNvPr>
          <p:cNvPicPr>
            <a:picLocks noChangeAspect="1"/>
          </p:cNvPicPr>
          <p:nvPr/>
        </p:nvPicPr>
        <p:blipFill>
          <a:blip r:embed="rId2"/>
          <a:stretch>
            <a:fillRect/>
          </a:stretch>
        </p:blipFill>
        <p:spPr>
          <a:xfrm>
            <a:off x="643467" y="1166577"/>
            <a:ext cx="10905066" cy="4524845"/>
          </a:xfrm>
          <a:prstGeom prst="rect">
            <a:avLst/>
          </a:prstGeom>
        </p:spPr>
      </p:pic>
    </p:spTree>
    <p:extLst>
      <p:ext uri="{BB962C8B-B14F-4D97-AF65-F5344CB8AC3E}">
        <p14:creationId xmlns:p14="http://schemas.microsoft.com/office/powerpoint/2010/main" val="2561458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F451-19FA-99AB-73B7-A0EA034E1BC9}"/>
              </a:ext>
            </a:extLst>
          </p:cNvPr>
          <p:cNvSpPr>
            <a:spLocks noGrp="1"/>
          </p:cNvSpPr>
          <p:nvPr>
            <p:ph type="title"/>
          </p:nvPr>
        </p:nvSpPr>
        <p:spPr/>
        <p:txBody>
          <a:bodyPr/>
          <a:lstStyle/>
          <a:p>
            <a:br>
              <a:rPr lang="en-US" dirty="0"/>
            </a:br>
            <a:r>
              <a:rPr lang="en-US" dirty="0"/>
              <a:t>Classical Set</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62946203-46AD-ABB9-34E2-3C320858221C}"/>
              </a:ext>
            </a:extLst>
          </p:cNvPr>
          <p:cNvSpPr>
            <a:spLocks noGrp="1"/>
          </p:cNvSpPr>
          <p:nvPr>
            <p:ph idx="1"/>
          </p:nvPr>
        </p:nvSpPr>
        <p:spPr/>
        <p:txBody>
          <a:bodyPr vert="horz" lIns="91440" tIns="45720" rIns="91440" bIns="45720" rtlCol="0" anchor="t">
            <a:normAutofit/>
          </a:bodyPr>
          <a:lstStyle/>
          <a:p>
            <a:r>
              <a:rPr lang="en-US" dirty="0">
                <a:ea typeface="+mn-lt"/>
                <a:cs typeface="+mn-lt"/>
              </a:rPr>
              <a:t>Set of Natural Numbers: N={1, 2, 3, 4, 5, 6, 7, ......,n). </a:t>
            </a:r>
            <a:endParaRPr lang="en-US">
              <a:ea typeface="+mn-lt"/>
              <a:cs typeface="+mn-lt"/>
            </a:endParaRPr>
          </a:p>
          <a:p>
            <a:r>
              <a:rPr lang="en-US" dirty="0">
                <a:ea typeface="+mn-lt"/>
                <a:cs typeface="+mn-lt"/>
              </a:rPr>
              <a:t>A = {</a:t>
            </a:r>
            <a:r>
              <a:rPr lang="en-US" err="1">
                <a:ea typeface="+mn-lt"/>
                <a:cs typeface="+mn-lt"/>
              </a:rPr>
              <a:t>x:p</a:t>
            </a:r>
            <a:r>
              <a:rPr lang="en-US" dirty="0">
                <a:ea typeface="+mn-lt"/>
                <a:cs typeface="+mn-lt"/>
              </a:rPr>
              <a:t>(x)} </a:t>
            </a:r>
          </a:p>
          <a:p>
            <a:r>
              <a:rPr lang="en-US" dirty="0">
                <a:ea typeface="+mn-lt"/>
                <a:cs typeface="+mn-lt"/>
              </a:rPr>
              <a:t>B = {x:2 ≤ x &lt; 20 and (x%2) = 0} </a:t>
            </a:r>
          </a:p>
          <a:p>
            <a:r>
              <a:rPr lang="en-US" dirty="0"/>
              <a:t>Operations on Classical Set</a:t>
            </a:r>
            <a:endParaRPr lang="en-US" dirty="0">
              <a:ea typeface="Calibri"/>
              <a:cs typeface="Calibri"/>
            </a:endParaRPr>
          </a:p>
          <a:p>
            <a:r>
              <a:rPr lang="en-US" dirty="0">
                <a:ea typeface="+mn-lt"/>
                <a:cs typeface="+mn-lt"/>
              </a:rPr>
              <a:t>Union Operation             </a:t>
            </a:r>
            <a:r>
              <a:rPr lang="en-US" dirty="0">
                <a:solidFill>
                  <a:srgbClr val="FF0000"/>
                </a:solidFill>
                <a:ea typeface="+mn-lt"/>
                <a:cs typeface="+mn-lt"/>
              </a:rPr>
              <a:t>A ∪ B = { x | x ∈ A OR x ∈ B }. </a:t>
            </a:r>
            <a:endParaRPr lang="en-US">
              <a:solidFill>
                <a:srgbClr val="FF0000"/>
              </a:solidFill>
              <a:ea typeface="Calibri"/>
              <a:cs typeface="Calibri"/>
            </a:endParaRPr>
          </a:p>
          <a:p>
            <a:r>
              <a:rPr lang="en-US" dirty="0">
                <a:ea typeface="+mn-lt"/>
                <a:cs typeface="+mn-lt"/>
              </a:rPr>
              <a:t>Intersection Operation    A ∩ B = { x | x ∈ A AND x ∈ B }. </a:t>
            </a:r>
          </a:p>
          <a:p>
            <a:r>
              <a:rPr lang="en-US" dirty="0">
                <a:ea typeface="+mn-lt"/>
                <a:cs typeface="+mn-lt"/>
              </a:rPr>
              <a:t>Difference Operation     A - B = { x | x ∈ A AND x ∉ B }. </a:t>
            </a:r>
          </a:p>
          <a:p>
            <a:r>
              <a:rPr lang="en-US" dirty="0">
                <a:ea typeface="+mn-lt"/>
                <a:cs typeface="+mn-lt"/>
              </a:rPr>
              <a:t>Complement Operation    A′ = {</a:t>
            </a:r>
            <a:r>
              <a:rPr lang="en-US" dirty="0" err="1">
                <a:ea typeface="+mn-lt"/>
                <a:cs typeface="+mn-lt"/>
              </a:rPr>
              <a:t>x|x</a:t>
            </a:r>
            <a:r>
              <a:rPr lang="en-US" dirty="0">
                <a:ea typeface="+mn-lt"/>
                <a:cs typeface="+mn-lt"/>
              </a:rPr>
              <a:t> ∉ A}. </a:t>
            </a:r>
          </a:p>
          <a:p>
            <a:endParaRPr lang="en-US" dirty="0">
              <a:ea typeface="Calibri"/>
              <a:cs typeface="Calibri"/>
            </a:endParaRPr>
          </a:p>
        </p:txBody>
      </p:sp>
    </p:spTree>
    <p:extLst>
      <p:ext uri="{BB962C8B-B14F-4D97-AF65-F5344CB8AC3E}">
        <p14:creationId xmlns:p14="http://schemas.microsoft.com/office/powerpoint/2010/main" val="831049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1A87-9627-E187-514C-A05499E41DEF}"/>
              </a:ext>
            </a:extLst>
          </p:cNvPr>
          <p:cNvSpPr>
            <a:spLocks noGrp="1"/>
          </p:cNvSpPr>
          <p:nvPr>
            <p:ph type="title"/>
          </p:nvPr>
        </p:nvSpPr>
        <p:spPr/>
        <p:txBody>
          <a:bodyPr/>
          <a:lstStyle/>
          <a:p>
            <a:br>
              <a:rPr lang="en-US" dirty="0"/>
            </a:br>
            <a:r>
              <a:rPr lang="en-US" dirty="0"/>
              <a:t>Fuzzy Set</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11F7649F-5D65-3069-A24B-56D3F80BCE00}"/>
              </a:ext>
            </a:extLst>
          </p:cNvPr>
          <p:cNvSpPr>
            <a:spLocks noGrp="1"/>
          </p:cNvSpPr>
          <p:nvPr>
            <p:ph idx="1"/>
          </p:nvPr>
        </p:nvSpPr>
        <p:spPr/>
        <p:txBody>
          <a:bodyPr vert="horz" lIns="91440" tIns="45720" rIns="91440" bIns="45720" rtlCol="0" anchor="t">
            <a:normAutofit/>
          </a:bodyPr>
          <a:lstStyle/>
          <a:p>
            <a:r>
              <a:rPr lang="en-US">
                <a:ea typeface="+mn-lt"/>
                <a:cs typeface="+mn-lt"/>
              </a:rPr>
              <a:t>A fuzzy set is a collection of values which exist between 0 and 1.</a:t>
            </a:r>
          </a:p>
          <a:p>
            <a:endParaRPr lang="en-US" dirty="0">
              <a:ea typeface="+mn-lt"/>
              <a:cs typeface="+mn-lt"/>
            </a:endParaRPr>
          </a:p>
        </p:txBody>
      </p:sp>
      <p:pic>
        <p:nvPicPr>
          <p:cNvPr id="4" name="Picture 3" descr="A black text on a white background&#10;&#10;Description automatically generated">
            <a:extLst>
              <a:ext uri="{FF2B5EF4-FFF2-40B4-BE49-F238E27FC236}">
                <a16:creationId xmlns:a16="http://schemas.microsoft.com/office/drawing/2014/main" id="{61C8893F-54BA-6173-448C-3F1929C84E69}"/>
              </a:ext>
            </a:extLst>
          </p:cNvPr>
          <p:cNvPicPr>
            <a:picLocks noChangeAspect="1"/>
          </p:cNvPicPr>
          <p:nvPr/>
        </p:nvPicPr>
        <p:blipFill>
          <a:blip r:embed="rId2"/>
          <a:stretch>
            <a:fillRect/>
          </a:stretch>
        </p:blipFill>
        <p:spPr>
          <a:xfrm>
            <a:off x="3631721" y="2774842"/>
            <a:ext cx="4281577" cy="920127"/>
          </a:xfrm>
          <a:prstGeom prst="rect">
            <a:avLst/>
          </a:prstGeom>
        </p:spPr>
      </p:pic>
    </p:spTree>
    <p:extLst>
      <p:ext uri="{BB962C8B-B14F-4D97-AF65-F5344CB8AC3E}">
        <p14:creationId xmlns:p14="http://schemas.microsoft.com/office/powerpoint/2010/main" val="300380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E386-FE2F-D637-C258-B538683BCF69}"/>
              </a:ext>
            </a:extLst>
          </p:cNvPr>
          <p:cNvSpPr>
            <a:spLocks noGrp="1"/>
          </p:cNvSpPr>
          <p:nvPr>
            <p:ph type="title"/>
          </p:nvPr>
        </p:nvSpPr>
        <p:spPr/>
        <p:txBody>
          <a:bodyPr>
            <a:normAutofit/>
          </a:bodyPr>
          <a:lstStyle/>
          <a:p>
            <a:r>
              <a:rPr lang="en-US" b="1" dirty="0">
                <a:solidFill>
                  <a:srgbClr val="333333"/>
                </a:solidFill>
                <a:ea typeface="+mj-lt"/>
                <a:cs typeface="+mj-lt"/>
              </a:rPr>
              <a:t>Need of probabilistic reasoning in AI:</a:t>
            </a:r>
            <a:endParaRPr lang="en-US" dirty="0"/>
          </a:p>
        </p:txBody>
      </p:sp>
      <p:sp>
        <p:nvSpPr>
          <p:cNvPr id="3" name="Content Placeholder 2">
            <a:extLst>
              <a:ext uri="{FF2B5EF4-FFF2-40B4-BE49-F238E27FC236}">
                <a16:creationId xmlns:a16="http://schemas.microsoft.com/office/drawing/2014/main" id="{3D4ECB59-0626-9EA6-FF7C-E23717011644}"/>
              </a:ext>
            </a:extLst>
          </p:cNvPr>
          <p:cNvSpPr>
            <a:spLocks noGrp="1"/>
          </p:cNvSpPr>
          <p:nvPr>
            <p:ph idx="1"/>
          </p:nvPr>
        </p:nvSpPr>
        <p:spPr/>
        <p:txBody>
          <a:bodyPr vert="horz" lIns="91440" tIns="45720" rIns="91440" bIns="45720" rtlCol="0" anchor="t">
            <a:normAutofit/>
          </a:bodyPr>
          <a:lstStyle/>
          <a:p>
            <a:pPr algn="just">
              <a:lnSpc>
                <a:spcPct val="150000"/>
              </a:lnSpc>
            </a:pPr>
            <a:r>
              <a:rPr lang="en-US" sz="3200" dirty="0">
                <a:ea typeface="+mn-lt"/>
                <a:cs typeface="+mn-lt"/>
              </a:rPr>
              <a:t>When there are unpredictable outcomes.</a:t>
            </a:r>
            <a:endParaRPr lang="en-US" sz="3200" dirty="0">
              <a:ea typeface="Calibri" panose="020F0502020204030204"/>
              <a:cs typeface="Calibri" panose="020F0502020204030204"/>
            </a:endParaRPr>
          </a:p>
          <a:p>
            <a:pPr algn="just">
              <a:lnSpc>
                <a:spcPct val="150000"/>
              </a:lnSpc>
            </a:pPr>
            <a:r>
              <a:rPr lang="en-US" sz="3200">
                <a:ea typeface="+mn-lt"/>
                <a:cs typeface="+mn-lt"/>
              </a:rPr>
              <a:t>When specifications or possibilities of predicates becomes too large to handle.</a:t>
            </a:r>
            <a:endParaRPr lang="en-US" sz="3200" dirty="0">
              <a:ea typeface="Calibri" panose="020F0502020204030204"/>
              <a:cs typeface="Calibri" panose="020F0502020204030204"/>
            </a:endParaRPr>
          </a:p>
          <a:p>
            <a:pPr algn="just">
              <a:lnSpc>
                <a:spcPct val="150000"/>
              </a:lnSpc>
            </a:pPr>
            <a:r>
              <a:rPr lang="en-US" sz="3200" dirty="0">
                <a:ea typeface="+mn-lt"/>
                <a:cs typeface="+mn-lt"/>
              </a:rPr>
              <a:t>When an unknown error occurs during an experiment.</a:t>
            </a:r>
            <a:endParaRPr lang="en-US" sz="3200">
              <a:ea typeface="Calibri"/>
              <a:cs typeface="Calibri"/>
            </a:endParaRPr>
          </a:p>
          <a:p>
            <a:pPr>
              <a:lnSpc>
                <a:spcPct val="150000"/>
              </a:lnSpc>
            </a:pPr>
            <a:endParaRPr lang="en-US" dirty="0">
              <a:ea typeface="Calibri"/>
              <a:cs typeface="Calibri"/>
            </a:endParaRPr>
          </a:p>
        </p:txBody>
      </p:sp>
    </p:spTree>
    <p:extLst>
      <p:ext uri="{BB962C8B-B14F-4D97-AF65-F5344CB8AC3E}">
        <p14:creationId xmlns:p14="http://schemas.microsoft.com/office/powerpoint/2010/main" val="665429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31E1-5E01-0B4F-8227-3F19D167D021}"/>
              </a:ext>
            </a:extLst>
          </p:cNvPr>
          <p:cNvSpPr>
            <a:spLocks noGrp="1"/>
          </p:cNvSpPr>
          <p:nvPr>
            <p:ph type="title"/>
          </p:nvPr>
        </p:nvSpPr>
        <p:spPr/>
        <p:txBody>
          <a:bodyPr/>
          <a:lstStyle/>
          <a:p>
            <a:br>
              <a:rPr lang="en-US" dirty="0"/>
            </a:br>
            <a:r>
              <a:rPr lang="en-US" dirty="0"/>
              <a:t>Operations on Fuzzy Set</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062FBE1A-14C4-7EF5-2D83-98F736BB7EE6}"/>
              </a:ext>
            </a:extLst>
          </p:cNvPr>
          <p:cNvSpPr>
            <a:spLocks noGrp="1"/>
          </p:cNvSpPr>
          <p:nvPr>
            <p:ph idx="1"/>
          </p:nvPr>
        </p:nvSpPr>
        <p:spPr/>
        <p:txBody>
          <a:bodyPr vert="horz" lIns="91440" tIns="45720" rIns="91440" bIns="45720" rtlCol="0" anchor="t">
            <a:normAutofit/>
          </a:bodyPr>
          <a:lstStyle/>
          <a:p>
            <a:r>
              <a:rPr lang="en-US">
                <a:ea typeface="+mn-lt"/>
                <a:cs typeface="+mn-lt"/>
              </a:rPr>
              <a:t>Given Ã and B are the two fuzzy sets, and X be the universe of discourse with the following respective member functions:</a:t>
            </a:r>
            <a:endParaRPr lang="en-US">
              <a:ea typeface="Calibri" panose="020F0502020204030204"/>
              <a:cs typeface="Calibri" panose="020F0502020204030204"/>
            </a:endParaRPr>
          </a:p>
          <a:p>
            <a:endParaRPr lang="en-US" dirty="0">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724B7BFD-EFBB-4E92-E838-D043160DAEF7}"/>
              </a:ext>
            </a:extLst>
          </p:cNvPr>
          <p:cNvPicPr>
            <a:picLocks noChangeAspect="1"/>
          </p:cNvPicPr>
          <p:nvPr/>
        </p:nvPicPr>
        <p:blipFill>
          <a:blip r:embed="rId2"/>
          <a:stretch>
            <a:fillRect/>
          </a:stretch>
        </p:blipFill>
        <p:spPr>
          <a:xfrm>
            <a:off x="1446364" y="2907723"/>
            <a:ext cx="9126745" cy="3386063"/>
          </a:xfrm>
          <a:prstGeom prst="rect">
            <a:avLst/>
          </a:prstGeom>
        </p:spPr>
      </p:pic>
    </p:spTree>
    <p:extLst>
      <p:ext uri="{BB962C8B-B14F-4D97-AF65-F5344CB8AC3E}">
        <p14:creationId xmlns:p14="http://schemas.microsoft.com/office/powerpoint/2010/main" val="2751389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85E31C3-93CF-B772-F0DE-6308032EFB69}"/>
              </a:ext>
            </a:extLst>
          </p:cNvPr>
          <p:cNvPicPr>
            <a:picLocks noChangeAspect="1"/>
          </p:cNvPicPr>
          <p:nvPr/>
        </p:nvPicPr>
        <p:blipFill>
          <a:blip r:embed="rId2"/>
          <a:stretch>
            <a:fillRect/>
          </a:stretch>
        </p:blipFill>
        <p:spPr>
          <a:xfrm>
            <a:off x="736753" y="269655"/>
            <a:ext cx="10474078" cy="6404953"/>
          </a:xfrm>
          <a:prstGeom prst="rect">
            <a:avLst/>
          </a:prstGeom>
        </p:spPr>
      </p:pic>
    </p:spTree>
    <p:extLst>
      <p:ext uri="{BB962C8B-B14F-4D97-AF65-F5344CB8AC3E}">
        <p14:creationId xmlns:p14="http://schemas.microsoft.com/office/powerpoint/2010/main" val="2332934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14E0EDE-F271-6A1E-356A-6E5C8CFE93E6}"/>
              </a:ext>
            </a:extLst>
          </p:cNvPr>
          <p:cNvPicPr>
            <a:picLocks noChangeAspect="1"/>
          </p:cNvPicPr>
          <p:nvPr/>
        </p:nvPicPr>
        <p:blipFill>
          <a:blip r:embed="rId2"/>
          <a:stretch>
            <a:fillRect/>
          </a:stretch>
        </p:blipFill>
        <p:spPr>
          <a:xfrm>
            <a:off x="2044315" y="226523"/>
            <a:ext cx="8721595" cy="5988010"/>
          </a:xfrm>
          <a:prstGeom prst="rect">
            <a:avLst/>
          </a:prstGeom>
        </p:spPr>
      </p:pic>
    </p:spTree>
    <p:extLst>
      <p:ext uri="{BB962C8B-B14F-4D97-AF65-F5344CB8AC3E}">
        <p14:creationId xmlns:p14="http://schemas.microsoft.com/office/powerpoint/2010/main" val="3465244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white rectangular box with black text&#10;&#10;Description automatically generated">
            <a:extLst>
              <a:ext uri="{FF2B5EF4-FFF2-40B4-BE49-F238E27FC236}">
                <a16:creationId xmlns:a16="http://schemas.microsoft.com/office/drawing/2014/main" id="{100F8102-C584-28B0-C51A-97ED1495A2BD}"/>
              </a:ext>
            </a:extLst>
          </p:cNvPr>
          <p:cNvPicPr>
            <a:picLocks noChangeAspect="1"/>
          </p:cNvPicPr>
          <p:nvPr/>
        </p:nvPicPr>
        <p:blipFill>
          <a:blip r:embed="rId2"/>
          <a:stretch>
            <a:fillRect/>
          </a:stretch>
        </p:blipFill>
        <p:spPr>
          <a:xfrm>
            <a:off x="643467" y="941235"/>
            <a:ext cx="10905066" cy="4975528"/>
          </a:xfrm>
          <a:prstGeom prst="rect">
            <a:avLst/>
          </a:prstGeom>
        </p:spPr>
      </p:pic>
    </p:spTree>
    <p:extLst>
      <p:ext uri="{BB962C8B-B14F-4D97-AF65-F5344CB8AC3E}">
        <p14:creationId xmlns:p14="http://schemas.microsoft.com/office/powerpoint/2010/main" val="1815069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CA72-2057-5BF5-A4EF-CDB186BCBD2A}"/>
              </a:ext>
            </a:extLst>
          </p:cNvPr>
          <p:cNvSpPr>
            <a:spLocks noGrp="1"/>
          </p:cNvSpPr>
          <p:nvPr>
            <p:ph type="title"/>
          </p:nvPr>
        </p:nvSpPr>
        <p:spPr/>
        <p:txBody>
          <a:bodyPr/>
          <a:lstStyle/>
          <a:p>
            <a:br>
              <a:rPr lang="en-US" dirty="0"/>
            </a:br>
            <a:r>
              <a:rPr lang="en-US" dirty="0"/>
              <a:t>Advantages of Fuzzy Logic</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4D649D7A-3F35-434C-B15F-C27FAE56B57B}"/>
              </a:ext>
            </a:extLst>
          </p:cNvPr>
          <p:cNvSpPr>
            <a:spLocks noGrp="1"/>
          </p:cNvSpPr>
          <p:nvPr>
            <p:ph idx="1"/>
          </p:nvPr>
        </p:nvSpPr>
        <p:spPr/>
        <p:txBody>
          <a:bodyPr vert="horz" lIns="91440" tIns="45720" rIns="91440" bIns="45720" rtlCol="0" anchor="t">
            <a:normAutofit/>
          </a:bodyPr>
          <a:lstStyle/>
          <a:p>
            <a:r>
              <a:rPr lang="en-US" dirty="0">
                <a:ea typeface="+mn-lt"/>
                <a:cs typeface="+mn-lt"/>
              </a:rPr>
              <a:t>The methodology of this concept works similarly as the human reasoning.</a:t>
            </a:r>
            <a:endParaRPr lang="en-US" dirty="0">
              <a:ea typeface="Calibri" panose="020F0502020204030204"/>
              <a:cs typeface="Calibri" panose="020F0502020204030204"/>
            </a:endParaRPr>
          </a:p>
          <a:p>
            <a:r>
              <a:rPr lang="en-US">
                <a:ea typeface="+mn-lt"/>
                <a:cs typeface="+mn-lt"/>
              </a:rPr>
              <a:t>Any user can easily understand the structure of Fuzzy Logic.</a:t>
            </a:r>
            <a:endParaRPr lang="en-US"/>
          </a:p>
          <a:p>
            <a:r>
              <a:rPr lang="en-US" dirty="0">
                <a:ea typeface="+mn-lt"/>
                <a:cs typeface="+mn-lt"/>
              </a:rPr>
              <a:t>It does not need a large memory, because the algorithms can be easily described with fewer data.</a:t>
            </a:r>
            <a:endParaRPr lang="en-US" dirty="0"/>
          </a:p>
          <a:p>
            <a:r>
              <a:rPr lang="en-US" dirty="0">
                <a:ea typeface="+mn-lt"/>
                <a:cs typeface="+mn-lt"/>
              </a:rPr>
              <a:t>It is widely used in all fields of life and easily provides effective solutions to the problems which have high complexity.</a:t>
            </a:r>
            <a:endParaRPr lang="en-US" dirty="0"/>
          </a:p>
          <a:p>
            <a:r>
              <a:rPr lang="en-US" dirty="0">
                <a:ea typeface="+mn-lt"/>
                <a:cs typeface="+mn-lt"/>
              </a:rPr>
              <a:t>This concept is based on the set theory of mathematics, so that's why it is simple.</a:t>
            </a:r>
            <a:endParaRPr lang="en-US" dirty="0"/>
          </a:p>
          <a:p>
            <a:endParaRPr lang="en-US" dirty="0">
              <a:ea typeface="Calibri"/>
              <a:cs typeface="Calibri"/>
            </a:endParaRPr>
          </a:p>
        </p:txBody>
      </p:sp>
    </p:spTree>
    <p:extLst>
      <p:ext uri="{BB962C8B-B14F-4D97-AF65-F5344CB8AC3E}">
        <p14:creationId xmlns:p14="http://schemas.microsoft.com/office/powerpoint/2010/main" val="973326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7F8-94E6-E5B9-3159-F90CA57352CB}"/>
              </a:ext>
            </a:extLst>
          </p:cNvPr>
          <p:cNvSpPr>
            <a:spLocks noGrp="1"/>
          </p:cNvSpPr>
          <p:nvPr>
            <p:ph type="title"/>
          </p:nvPr>
        </p:nvSpPr>
        <p:spPr/>
        <p:txBody>
          <a:bodyPr/>
          <a:lstStyle/>
          <a:p>
            <a:br>
              <a:rPr lang="en-US" dirty="0"/>
            </a:br>
            <a:r>
              <a:rPr lang="en-US" dirty="0"/>
              <a:t>Disadvantages of Fuzzy Logic</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E989F929-4C8D-38AB-68C5-CD22D8B38908}"/>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The run time of fuzzy logic systems is slow and takes a long time to </a:t>
            </a:r>
            <a:r>
              <a:rPr lang="en-US">
                <a:ea typeface="+mn-lt"/>
                <a:cs typeface="+mn-lt"/>
              </a:rPr>
              <a:t>produce outputs.</a:t>
            </a:r>
          </a:p>
          <a:p>
            <a:r>
              <a:rPr lang="en-US" dirty="0">
                <a:ea typeface="+mn-lt"/>
                <a:cs typeface="+mn-lt"/>
              </a:rPr>
              <a:t>The possibilities produced by the fuzzy logic system are not always accurate.</a:t>
            </a:r>
            <a:endParaRPr lang="en-US" dirty="0">
              <a:ea typeface="Calibri"/>
              <a:cs typeface="Calibri"/>
            </a:endParaRPr>
          </a:p>
          <a:p>
            <a:r>
              <a:rPr lang="en-US">
                <a:ea typeface="+mn-lt"/>
                <a:cs typeface="+mn-lt"/>
              </a:rPr>
              <a:t>Many researchers give various ways for solving a given statement using this technique which leads to ambiguity.</a:t>
            </a:r>
            <a:endParaRPr lang="en-US"/>
          </a:p>
          <a:p>
            <a:r>
              <a:rPr lang="en-US" dirty="0">
                <a:ea typeface="+mn-lt"/>
                <a:cs typeface="+mn-lt"/>
              </a:rPr>
              <a:t>Fuzzy logics are not suitable for those problems that require high accuracy.</a:t>
            </a:r>
            <a:endParaRPr lang="en-US" dirty="0">
              <a:ea typeface="Calibri"/>
              <a:cs typeface="Calibri"/>
            </a:endParaRPr>
          </a:p>
          <a:p>
            <a:r>
              <a:rPr lang="en-US" dirty="0">
                <a:ea typeface="+mn-lt"/>
                <a:cs typeface="+mn-lt"/>
              </a:rPr>
              <a:t>The systems of a Fuzzy logic need a lot of testing for verification and validation.</a:t>
            </a:r>
            <a:endParaRPr lang="en-US" dirty="0"/>
          </a:p>
          <a:p>
            <a:endParaRPr lang="en-US" dirty="0">
              <a:ea typeface="Calibri"/>
              <a:cs typeface="Calibri"/>
            </a:endParaRPr>
          </a:p>
        </p:txBody>
      </p:sp>
    </p:spTree>
    <p:extLst>
      <p:ext uri="{BB962C8B-B14F-4D97-AF65-F5344CB8AC3E}">
        <p14:creationId xmlns:p14="http://schemas.microsoft.com/office/powerpoint/2010/main" val="119493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white board with writing on it&#10;&#10;Description automatically generated">
            <a:extLst>
              <a:ext uri="{FF2B5EF4-FFF2-40B4-BE49-F238E27FC236}">
                <a16:creationId xmlns:a16="http://schemas.microsoft.com/office/drawing/2014/main" id="{9B2759A2-4E7B-D33E-B4B5-C7949F817D8B}"/>
              </a:ext>
            </a:extLst>
          </p:cNvPr>
          <p:cNvPicPr>
            <a:picLocks noChangeAspect="1"/>
          </p:cNvPicPr>
          <p:nvPr/>
        </p:nvPicPr>
        <p:blipFill>
          <a:blip r:embed="rId2"/>
          <a:stretch>
            <a:fillRect/>
          </a:stretch>
        </p:blipFill>
        <p:spPr>
          <a:xfrm>
            <a:off x="2442840" y="643466"/>
            <a:ext cx="7306319" cy="5571067"/>
          </a:xfrm>
          <a:prstGeom prst="rect">
            <a:avLst/>
          </a:prstGeom>
        </p:spPr>
      </p:pic>
    </p:spTree>
    <p:extLst>
      <p:ext uri="{BB962C8B-B14F-4D97-AF65-F5344CB8AC3E}">
        <p14:creationId xmlns:p14="http://schemas.microsoft.com/office/powerpoint/2010/main" val="1435733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AF06-AFC1-0A51-1E7F-AABBB143C13B}"/>
              </a:ext>
            </a:extLst>
          </p:cNvPr>
          <p:cNvSpPr>
            <a:spLocks noGrp="1"/>
          </p:cNvSpPr>
          <p:nvPr>
            <p:ph type="title"/>
          </p:nvPr>
        </p:nvSpPr>
        <p:spPr/>
        <p:txBody>
          <a:bodyPr>
            <a:normAutofit fontScale="90000"/>
          </a:bodyPr>
          <a:lstStyle/>
          <a:p>
            <a:br>
              <a:rPr lang="en-US" sz="4000" dirty="0"/>
            </a:br>
            <a:r>
              <a:rPr lang="en-US" sz="4000" dirty="0"/>
              <a:t>What is the Role of Planning in Artificial Intelligence?</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FBFDEEAF-21AD-6CAA-965A-4B35652A19ED}"/>
              </a:ext>
            </a:extLst>
          </p:cNvPr>
          <p:cNvSpPr>
            <a:spLocks noGrp="1"/>
          </p:cNvSpPr>
          <p:nvPr>
            <p:ph idx="1"/>
          </p:nvPr>
        </p:nvSpPr>
        <p:spPr/>
        <p:txBody>
          <a:bodyPr vert="horz" lIns="91440" tIns="45720" rIns="91440" bIns="45720" rtlCol="0" anchor="t">
            <a:normAutofit/>
          </a:bodyPr>
          <a:lstStyle/>
          <a:p>
            <a:r>
              <a:rPr lang="en-US" dirty="0">
                <a:ea typeface="+mn-lt"/>
                <a:cs typeface="+mn-lt"/>
              </a:rPr>
              <a:t>Planning is a critical part of Artificial Intelligence which deals with the actions and domains of a particular problem. </a:t>
            </a:r>
          </a:p>
          <a:p>
            <a:r>
              <a:rPr lang="en-US" dirty="0">
                <a:ea typeface="+mn-lt"/>
                <a:cs typeface="+mn-lt"/>
              </a:rPr>
              <a:t>Planning is considered as the reasoning side of acting.</a:t>
            </a:r>
          </a:p>
          <a:p>
            <a:r>
              <a:rPr lang="en-US" dirty="0">
                <a:ea typeface="+mn-lt"/>
                <a:cs typeface="+mn-lt"/>
              </a:rPr>
              <a:t>Everything we humans do is with a certain goal in mind and all our actions are oriented towards achieving our goal. </a:t>
            </a:r>
          </a:p>
          <a:p>
            <a:r>
              <a:rPr lang="en-US" dirty="0">
                <a:ea typeface="+mn-lt"/>
                <a:cs typeface="+mn-lt"/>
              </a:rPr>
              <a:t>In a similar fashion, planning is also done for Artificial Intelligence.</a:t>
            </a:r>
          </a:p>
          <a:p>
            <a:endParaRPr lang="en-US" dirty="0">
              <a:ea typeface="Calibri"/>
              <a:cs typeface="Calibri"/>
            </a:endParaRPr>
          </a:p>
        </p:txBody>
      </p:sp>
    </p:spTree>
    <p:extLst>
      <p:ext uri="{BB962C8B-B14F-4D97-AF65-F5344CB8AC3E}">
        <p14:creationId xmlns:p14="http://schemas.microsoft.com/office/powerpoint/2010/main" val="999704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40A7-AD43-C5A2-5012-EF1FA16D54F7}"/>
              </a:ext>
            </a:extLst>
          </p:cNvPr>
          <p:cNvSpPr>
            <a:spLocks noGrp="1"/>
          </p:cNvSpPr>
          <p:nvPr>
            <p:ph type="title"/>
          </p:nvPr>
        </p:nvSpPr>
        <p:spPr/>
        <p:txBody>
          <a:bodyPr/>
          <a:lstStyle/>
          <a:p>
            <a:br>
              <a:rPr lang="en-US" sz="3600" dirty="0">
                <a:ea typeface="Calibri Light"/>
                <a:cs typeface="Calibri Light"/>
              </a:rPr>
            </a:br>
            <a:r>
              <a:rPr lang="en-US" sz="3600" dirty="0">
                <a:ea typeface="Calibri Light"/>
                <a:cs typeface="Calibri Light"/>
              </a:rPr>
              <a:t>What is the Role of Planning in Artificial Intelligence?</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54130175-D62C-8530-0CDA-230BA761B620}"/>
              </a:ext>
            </a:extLst>
          </p:cNvPr>
          <p:cNvSpPr>
            <a:spLocks noGrp="1"/>
          </p:cNvSpPr>
          <p:nvPr>
            <p:ph idx="1"/>
          </p:nvPr>
        </p:nvSpPr>
        <p:spPr/>
        <p:txBody>
          <a:bodyPr vert="horz" lIns="91440" tIns="45720" rIns="91440" bIns="45720" rtlCol="0" anchor="t">
            <a:normAutofit/>
          </a:bodyPr>
          <a:lstStyle/>
          <a:p>
            <a:r>
              <a:rPr lang="en-US" dirty="0">
                <a:ea typeface="+mn-lt"/>
                <a:cs typeface="+mn-lt"/>
              </a:rPr>
              <a:t>For example, reaching a particular destination requires planning. Finding the best route is not the only requirement in planning, but the actions to be done at a particular time and why they are done is also very important. </a:t>
            </a:r>
          </a:p>
          <a:p>
            <a:r>
              <a:rPr lang="en-US" dirty="0">
                <a:ea typeface="+mn-lt"/>
                <a:cs typeface="+mn-lt"/>
              </a:rPr>
              <a:t>That is why planning is considered as the reasoning side of acting.</a:t>
            </a:r>
          </a:p>
          <a:p>
            <a:r>
              <a:rPr lang="en-US" dirty="0">
                <a:ea typeface="+mn-lt"/>
                <a:cs typeface="+mn-lt"/>
              </a:rPr>
              <a:t>planning is all about deciding the actions to be performed by the Artificial Intelligence system and the functioning of the system on its own in domain-independent situations.</a:t>
            </a:r>
            <a:endParaRPr lang="en-US" dirty="0">
              <a:ea typeface="Calibri"/>
              <a:cs typeface="Calibri"/>
            </a:endParaRPr>
          </a:p>
        </p:txBody>
      </p:sp>
    </p:spTree>
    <p:extLst>
      <p:ext uri="{BB962C8B-B14F-4D97-AF65-F5344CB8AC3E}">
        <p14:creationId xmlns:p14="http://schemas.microsoft.com/office/powerpoint/2010/main" val="3636119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7937-EFE9-6F2F-95FD-7E4EAE03A907}"/>
              </a:ext>
            </a:extLst>
          </p:cNvPr>
          <p:cNvSpPr>
            <a:spLocks noGrp="1"/>
          </p:cNvSpPr>
          <p:nvPr>
            <p:ph type="title"/>
          </p:nvPr>
        </p:nvSpPr>
        <p:spPr/>
        <p:txBody>
          <a:bodyPr/>
          <a:lstStyle/>
          <a:p>
            <a:br>
              <a:rPr lang="en-US" dirty="0"/>
            </a:br>
            <a:r>
              <a:rPr lang="en-US" dirty="0"/>
              <a:t>What is a Plan?</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D6E529B8-CB1C-940D-5957-CA070FB76B42}"/>
              </a:ext>
            </a:extLst>
          </p:cNvPr>
          <p:cNvSpPr>
            <a:spLocks noGrp="1"/>
          </p:cNvSpPr>
          <p:nvPr>
            <p:ph idx="1"/>
          </p:nvPr>
        </p:nvSpPr>
        <p:spPr/>
        <p:txBody>
          <a:bodyPr vert="horz" lIns="91440" tIns="45720" rIns="91440" bIns="45720" rtlCol="0" anchor="t">
            <a:normAutofit/>
          </a:bodyPr>
          <a:lstStyle/>
          <a:p>
            <a:r>
              <a:rPr lang="en-US" dirty="0">
                <a:ea typeface="+mn-lt"/>
                <a:cs typeface="+mn-lt"/>
              </a:rPr>
              <a:t>For any planning system, we need the </a:t>
            </a:r>
            <a:r>
              <a:rPr lang="en-US" b="1" dirty="0">
                <a:solidFill>
                  <a:srgbClr val="FF0000"/>
                </a:solidFill>
                <a:ea typeface="+mn-lt"/>
                <a:cs typeface="+mn-lt"/>
              </a:rPr>
              <a:t>domain description, action specification</a:t>
            </a:r>
            <a:r>
              <a:rPr lang="en-US" dirty="0">
                <a:solidFill>
                  <a:srgbClr val="FF0000"/>
                </a:solidFill>
                <a:ea typeface="+mn-lt"/>
                <a:cs typeface="+mn-lt"/>
              </a:rPr>
              <a:t>, and </a:t>
            </a:r>
            <a:r>
              <a:rPr lang="en-US" b="1" dirty="0">
                <a:solidFill>
                  <a:srgbClr val="FF0000"/>
                </a:solidFill>
                <a:ea typeface="+mn-lt"/>
                <a:cs typeface="+mn-lt"/>
              </a:rPr>
              <a:t>goal description</a:t>
            </a:r>
            <a:r>
              <a:rPr lang="en-US" dirty="0">
                <a:solidFill>
                  <a:srgbClr val="FF0000"/>
                </a:solidFill>
                <a:ea typeface="+mn-lt"/>
                <a:cs typeface="+mn-lt"/>
              </a:rPr>
              <a:t>. </a:t>
            </a:r>
          </a:p>
          <a:p>
            <a:r>
              <a:rPr lang="en-US" sz="3200" dirty="0">
                <a:solidFill>
                  <a:srgbClr val="FF0000"/>
                </a:solidFill>
                <a:ea typeface="+mn-lt"/>
                <a:cs typeface="+mn-lt"/>
              </a:rPr>
              <a:t>A plan is assumed to be a sequence of actions and each action has its own set of preconditions to be satisfied before performing the action and also some effects which can be positive or negative.</a:t>
            </a:r>
            <a:endParaRPr lang="en-US" sz="3200" dirty="0">
              <a:solidFill>
                <a:srgbClr val="FF0000"/>
              </a:solidFill>
              <a:ea typeface="Calibri" panose="020F0502020204030204"/>
              <a:cs typeface="Calibri" panose="020F0502020204030204"/>
            </a:endParaRPr>
          </a:p>
          <a:p>
            <a:endParaRPr lang="en-US" dirty="0">
              <a:solidFill>
                <a:srgbClr val="FF0000"/>
              </a:solidFill>
              <a:ea typeface="+mn-lt"/>
              <a:cs typeface="+mn-lt"/>
            </a:endParaRPr>
          </a:p>
          <a:p>
            <a:r>
              <a:rPr lang="en-US" dirty="0">
                <a:ea typeface="+mn-lt"/>
                <a:cs typeface="+mn-lt"/>
              </a:rPr>
              <a:t>So, we have </a:t>
            </a:r>
            <a:r>
              <a:rPr lang="en-US" dirty="0">
                <a:solidFill>
                  <a:srgbClr val="FF0000"/>
                </a:solidFill>
                <a:ea typeface="+mn-lt"/>
                <a:cs typeface="+mn-lt"/>
              </a:rPr>
              <a:t>Forward State Space Planning (FSSP)</a:t>
            </a:r>
            <a:r>
              <a:rPr lang="en-US" dirty="0">
                <a:ea typeface="+mn-lt"/>
                <a:cs typeface="+mn-lt"/>
              </a:rPr>
              <a:t> and </a:t>
            </a:r>
            <a:r>
              <a:rPr lang="en-US" dirty="0">
                <a:solidFill>
                  <a:srgbClr val="FF0000"/>
                </a:solidFill>
                <a:ea typeface="+mn-lt"/>
                <a:cs typeface="+mn-lt"/>
              </a:rPr>
              <a:t>Backward State Space Planning (BSSP</a:t>
            </a:r>
            <a:r>
              <a:rPr lang="en-US" dirty="0">
                <a:ea typeface="+mn-lt"/>
                <a:cs typeface="+mn-lt"/>
              </a:rPr>
              <a:t>) at the basic level.</a:t>
            </a:r>
            <a:endParaRPr lang="en-US" dirty="0"/>
          </a:p>
          <a:p>
            <a:endParaRPr lang="en-US" dirty="0">
              <a:ea typeface="Calibri"/>
              <a:cs typeface="Calibri"/>
            </a:endParaRPr>
          </a:p>
        </p:txBody>
      </p:sp>
    </p:spTree>
    <p:extLst>
      <p:ext uri="{BB962C8B-B14F-4D97-AF65-F5344CB8AC3E}">
        <p14:creationId xmlns:p14="http://schemas.microsoft.com/office/powerpoint/2010/main" val="126565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E5F4-C3A9-351D-662C-F7323F72FD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4464F7-0AE0-425F-2EDC-758F0F3B0361}"/>
              </a:ext>
            </a:extLst>
          </p:cNvPr>
          <p:cNvSpPr>
            <a:spLocks noGrp="1"/>
          </p:cNvSpPr>
          <p:nvPr>
            <p:ph idx="1"/>
          </p:nvPr>
        </p:nvSpPr>
        <p:spPr/>
        <p:txBody>
          <a:bodyPr vert="horz" lIns="91440" tIns="45720" rIns="91440" bIns="45720" rtlCol="0" anchor="t">
            <a:normAutofit/>
          </a:bodyPr>
          <a:lstStyle/>
          <a:p>
            <a:r>
              <a:rPr lang="en-US" sz="3200" dirty="0">
                <a:ea typeface="+mn-lt"/>
                <a:cs typeface="+mn-lt"/>
              </a:rPr>
              <a:t>In probabilistic reasoning, there are two ways to solve problems with uncertain knowledge:</a:t>
            </a:r>
          </a:p>
          <a:p>
            <a:pPr algn="just"/>
            <a:r>
              <a:rPr lang="en-US" b="1" dirty="0">
                <a:ea typeface="+mn-lt"/>
                <a:cs typeface="+mn-lt"/>
              </a:rPr>
              <a:t>Bayes' rule</a:t>
            </a:r>
            <a:endParaRPr lang="en-US" dirty="0">
              <a:ea typeface="Calibri"/>
              <a:cs typeface="Calibri"/>
            </a:endParaRPr>
          </a:p>
          <a:p>
            <a:pPr algn="just"/>
            <a:r>
              <a:rPr lang="en-US" b="1" dirty="0">
                <a:ea typeface="+mn-lt"/>
                <a:cs typeface="+mn-lt"/>
              </a:rPr>
              <a:t>Bayesian Statistics</a:t>
            </a:r>
            <a:endParaRPr lang="en-US" dirty="0"/>
          </a:p>
          <a:p>
            <a:endParaRPr lang="en-US" dirty="0">
              <a:ea typeface="Calibri"/>
              <a:cs typeface="Calibri"/>
            </a:endParaRPr>
          </a:p>
        </p:txBody>
      </p:sp>
    </p:spTree>
    <p:extLst>
      <p:ext uri="{BB962C8B-B14F-4D97-AF65-F5344CB8AC3E}">
        <p14:creationId xmlns:p14="http://schemas.microsoft.com/office/powerpoint/2010/main" val="4242257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32D9-F728-ADC1-2675-71C2763CC1F4}"/>
              </a:ext>
            </a:extLst>
          </p:cNvPr>
          <p:cNvSpPr>
            <a:spLocks noGrp="1"/>
          </p:cNvSpPr>
          <p:nvPr>
            <p:ph type="title"/>
          </p:nvPr>
        </p:nvSpPr>
        <p:spPr/>
        <p:txBody>
          <a:bodyPr/>
          <a:lstStyle/>
          <a:p>
            <a:br>
              <a:rPr lang="en-US" dirty="0"/>
            </a:br>
            <a:r>
              <a:rPr lang="en-US" dirty="0"/>
              <a:t>What is planning in AI?</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DD7E1FA8-4D1F-8BD5-8406-0FC0C5DC7650}"/>
              </a:ext>
            </a:extLst>
          </p:cNvPr>
          <p:cNvSpPr>
            <a:spLocks noGrp="1"/>
          </p:cNvSpPr>
          <p:nvPr>
            <p:ph idx="1"/>
          </p:nvPr>
        </p:nvSpPr>
        <p:spPr/>
        <p:txBody>
          <a:bodyPr vert="horz" lIns="91440" tIns="45720" rIns="91440" bIns="45720" rtlCol="0" anchor="t">
            <a:normAutofit/>
          </a:bodyPr>
          <a:lstStyle/>
          <a:p>
            <a:r>
              <a:rPr lang="en-US" sz="3200" dirty="0">
                <a:ea typeface="+mn-lt"/>
                <a:cs typeface="+mn-lt"/>
              </a:rPr>
              <a:t>Planning in artificial intelligence is about decision-making actions performed by robots or computer programs to achieve a specific goal.</a:t>
            </a:r>
            <a:endParaRPr lang="en-US" sz="3200" dirty="0">
              <a:ea typeface="Calibri" panose="020F0502020204030204"/>
              <a:cs typeface="Calibri" panose="020F0502020204030204"/>
            </a:endParaRPr>
          </a:p>
          <a:p>
            <a:endParaRPr lang="en-US" sz="3200" dirty="0">
              <a:ea typeface="+mn-lt"/>
              <a:cs typeface="+mn-lt"/>
            </a:endParaRPr>
          </a:p>
          <a:p>
            <a:r>
              <a:rPr lang="en-US" sz="3200" dirty="0">
                <a:ea typeface="+mn-lt"/>
                <a:cs typeface="+mn-lt"/>
              </a:rPr>
              <a:t>Execution of the plan is about choosing a sequence of tasks with a high probability of accomplishing a specific task.</a:t>
            </a:r>
            <a:endParaRPr lang="en-US" sz="3200">
              <a:ea typeface="Calibri"/>
              <a:cs typeface="Calibri"/>
            </a:endParaRPr>
          </a:p>
          <a:p>
            <a:endParaRPr lang="en-US" sz="3200" dirty="0">
              <a:ea typeface="Calibri"/>
              <a:cs typeface="Calibri"/>
            </a:endParaRPr>
          </a:p>
        </p:txBody>
      </p:sp>
    </p:spTree>
    <p:extLst>
      <p:ext uri="{BB962C8B-B14F-4D97-AF65-F5344CB8AC3E}">
        <p14:creationId xmlns:p14="http://schemas.microsoft.com/office/powerpoint/2010/main" val="3125987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C895-E697-8B66-A7E2-3741FE86912A}"/>
              </a:ext>
            </a:extLst>
          </p:cNvPr>
          <p:cNvSpPr>
            <a:spLocks noGrp="1"/>
          </p:cNvSpPr>
          <p:nvPr>
            <p:ph type="title"/>
          </p:nvPr>
        </p:nvSpPr>
        <p:spPr/>
        <p:txBody>
          <a:bodyPr/>
          <a:lstStyle/>
          <a:p>
            <a:r>
              <a:rPr lang="en-US" b="1" dirty="0">
                <a:ea typeface="+mj-lt"/>
                <a:cs typeface="+mj-lt"/>
              </a:rPr>
              <a:t>Forward State Space Planning (FSSP)</a:t>
            </a:r>
            <a:endParaRPr lang="en-US" dirty="0"/>
          </a:p>
        </p:txBody>
      </p:sp>
      <p:sp>
        <p:nvSpPr>
          <p:cNvPr id="3" name="Content Placeholder 2">
            <a:extLst>
              <a:ext uri="{FF2B5EF4-FFF2-40B4-BE49-F238E27FC236}">
                <a16:creationId xmlns:a16="http://schemas.microsoft.com/office/drawing/2014/main" id="{42D468D5-CB5E-5967-69BA-7B0411AF5E2E}"/>
              </a:ext>
            </a:extLst>
          </p:cNvPr>
          <p:cNvSpPr>
            <a:spLocks noGrp="1"/>
          </p:cNvSpPr>
          <p:nvPr>
            <p:ph idx="1"/>
          </p:nvPr>
        </p:nvSpPr>
        <p:spPr/>
        <p:txBody>
          <a:bodyPr vert="horz" lIns="91440" tIns="45720" rIns="91440" bIns="45720" rtlCol="0" anchor="t">
            <a:normAutofit/>
          </a:bodyPr>
          <a:lstStyle/>
          <a:p>
            <a:r>
              <a:rPr lang="en-US" dirty="0">
                <a:ea typeface="+mn-lt"/>
                <a:cs typeface="+mn-lt"/>
              </a:rPr>
              <a:t>Because it moves in a forward direction, forward state-space search is also </a:t>
            </a:r>
            <a:r>
              <a:rPr lang="en-US" dirty="0">
                <a:solidFill>
                  <a:srgbClr val="FF0000"/>
                </a:solidFill>
                <a:ea typeface="+mn-lt"/>
                <a:cs typeface="+mn-lt"/>
              </a:rPr>
              <a:t>known as progression planning. </a:t>
            </a:r>
          </a:p>
          <a:p>
            <a:r>
              <a:rPr lang="en-US" dirty="0">
                <a:ea typeface="+mn-lt"/>
                <a:cs typeface="+mn-lt"/>
              </a:rPr>
              <a:t>We begin in the problem's initial state and explore action sequences until we discover one that leads to a target state. </a:t>
            </a:r>
          </a:p>
          <a:p>
            <a:r>
              <a:rPr lang="en-US" dirty="0">
                <a:ea typeface="+mn-lt"/>
                <a:cs typeface="+mn-lt"/>
              </a:rPr>
              <a:t>The following is a description of planning issues as state-space search problems:</a:t>
            </a:r>
          </a:p>
          <a:p>
            <a:r>
              <a:rPr lang="en-US" b="1" dirty="0">
                <a:ea typeface="+mn-lt"/>
                <a:cs typeface="+mn-lt"/>
              </a:rPr>
              <a:t>Initial state:</a:t>
            </a:r>
            <a:r>
              <a:rPr lang="en-US" dirty="0">
                <a:ea typeface="+mn-lt"/>
                <a:cs typeface="+mn-lt"/>
              </a:rPr>
              <a:t> The search's initial state is the planning problem's starting state. In general, each state is a collection of positive ground literals;</a:t>
            </a:r>
            <a:endParaRPr lang="en-US" dirty="0">
              <a:ea typeface="Calibri"/>
              <a:cs typeface="Calibri"/>
            </a:endParaRPr>
          </a:p>
        </p:txBody>
      </p:sp>
    </p:spTree>
    <p:extLst>
      <p:ext uri="{BB962C8B-B14F-4D97-AF65-F5344CB8AC3E}">
        <p14:creationId xmlns:p14="http://schemas.microsoft.com/office/powerpoint/2010/main" val="35625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C895-E697-8B66-A7E2-3741FE86912A}"/>
              </a:ext>
            </a:extLst>
          </p:cNvPr>
          <p:cNvSpPr>
            <a:spLocks noGrp="1"/>
          </p:cNvSpPr>
          <p:nvPr>
            <p:ph type="title"/>
          </p:nvPr>
        </p:nvSpPr>
        <p:spPr/>
        <p:txBody>
          <a:bodyPr/>
          <a:lstStyle/>
          <a:p>
            <a:r>
              <a:rPr lang="en-US" b="1" dirty="0">
                <a:ea typeface="+mj-lt"/>
                <a:cs typeface="+mj-lt"/>
              </a:rPr>
              <a:t>Forward State Space Planning (FSSP)</a:t>
            </a:r>
            <a:endParaRPr lang="en-US" dirty="0"/>
          </a:p>
        </p:txBody>
      </p:sp>
      <p:sp>
        <p:nvSpPr>
          <p:cNvPr id="3" name="Content Placeholder 2">
            <a:extLst>
              <a:ext uri="{FF2B5EF4-FFF2-40B4-BE49-F238E27FC236}">
                <a16:creationId xmlns:a16="http://schemas.microsoft.com/office/drawing/2014/main" id="{42D468D5-CB5E-5967-69BA-7B0411AF5E2E}"/>
              </a:ext>
            </a:extLst>
          </p:cNvPr>
          <p:cNvSpPr>
            <a:spLocks noGrp="1"/>
          </p:cNvSpPr>
          <p:nvPr>
            <p:ph idx="1"/>
          </p:nvPr>
        </p:nvSpPr>
        <p:spPr/>
        <p:txBody>
          <a:bodyPr vert="horz" lIns="91440" tIns="45720" rIns="91440" bIns="45720" rtlCol="0" anchor="t">
            <a:normAutofit/>
          </a:bodyPr>
          <a:lstStyle/>
          <a:p>
            <a:r>
              <a:rPr lang="en-US" b="1" dirty="0">
                <a:ea typeface="+mn-lt"/>
                <a:cs typeface="+mn-lt"/>
              </a:rPr>
              <a:t>Action State:</a:t>
            </a:r>
            <a:r>
              <a:rPr lang="en-US" dirty="0">
                <a:ea typeface="+mn-lt"/>
                <a:cs typeface="+mn-lt"/>
              </a:rPr>
              <a:t> All actions that are appropriate to a state satisfy all of the prerequisites. </a:t>
            </a:r>
          </a:p>
          <a:p>
            <a:r>
              <a:rPr lang="en-US" dirty="0">
                <a:solidFill>
                  <a:srgbClr val="FF0000"/>
                </a:solidFill>
                <a:ea typeface="+mn-lt"/>
                <a:cs typeface="+mn-lt"/>
              </a:rPr>
              <a:t>The succeeding state produced by action is created by adding positive effect literals and removing negative effect literals.</a:t>
            </a:r>
          </a:p>
          <a:p>
            <a:r>
              <a:rPr lang="en-US" b="1" dirty="0">
                <a:ea typeface="+mn-lt"/>
                <a:cs typeface="+mn-lt"/>
              </a:rPr>
              <a:t>Goal:</a:t>
            </a:r>
            <a:r>
              <a:rPr lang="en-US" dirty="0">
                <a:ea typeface="+mn-lt"/>
                <a:cs typeface="+mn-lt"/>
              </a:rPr>
              <a:t> The goal test determines whether the state meets the planning problem's aim.</a:t>
            </a:r>
            <a:endParaRPr lang="en-US" dirty="0">
              <a:ea typeface="Calibri"/>
              <a:cs typeface="Calibri"/>
            </a:endParaRPr>
          </a:p>
          <a:p>
            <a:r>
              <a:rPr lang="en-US" b="1" dirty="0">
                <a:ea typeface="+mn-lt"/>
                <a:cs typeface="+mn-lt"/>
              </a:rPr>
              <a:t>Step Cost:</a:t>
            </a:r>
            <a:r>
              <a:rPr lang="en-US" dirty="0">
                <a:ea typeface="+mn-lt"/>
                <a:cs typeface="+mn-lt"/>
              </a:rPr>
              <a:t> Each action usually has a step cost of one. Although it would be simple to enable various costs for different activities, STRIPS planners rarely do so.</a:t>
            </a:r>
            <a:endParaRPr lang="en-US" dirty="0"/>
          </a:p>
          <a:p>
            <a:endParaRPr lang="en-US" dirty="0">
              <a:ea typeface="Calibri"/>
              <a:cs typeface="Calibri"/>
            </a:endParaRPr>
          </a:p>
        </p:txBody>
      </p:sp>
    </p:spTree>
    <p:extLst>
      <p:ext uri="{BB962C8B-B14F-4D97-AF65-F5344CB8AC3E}">
        <p14:creationId xmlns:p14="http://schemas.microsoft.com/office/powerpoint/2010/main" val="3209064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C895-E697-8B66-A7E2-3741FE86912A}"/>
              </a:ext>
            </a:extLst>
          </p:cNvPr>
          <p:cNvSpPr>
            <a:spLocks noGrp="1"/>
          </p:cNvSpPr>
          <p:nvPr>
            <p:ph type="title"/>
          </p:nvPr>
        </p:nvSpPr>
        <p:spPr/>
        <p:txBody>
          <a:bodyPr/>
          <a:lstStyle/>
          <a:p>
            <a:r>
              <a:rPr lang="en-US" b="1" dirty="0">
                <a:ea typeface="+mj-lt"/>
                <a:cs typeface="+mj-lt"/>
              </a:rPr>
              <a:t>Forward State Space Planning (FSSP)</a:t>
            </a:r>
            <a:endParaRPr lang="en-US" dirty="0"/>
          </a:p>
        </p:txBody>
      </p:sp>
      <p:sp>
        <p:nvSpPr>
          <p:cNvPr id="3" name="Content Placeholder 2">
            <a:extLst>
              <a:ext uri="{FF2B5EF4-FFF2-40B4-BE49-F238E27FC236}">
                <a16:creationId xmlns:a16="http://schemas.microsoft.com/office/drawing/2014/main" id="{42D468D5-CB5E-5967-69BA-7B0411AF5E2E}"/>
              </a:ext>
            </a:extLst>
          </p:cNvPr>
          <p:cNvSpPr>
            <a:spLocks noGrp="1"/>
          </p:cNvSpPr>
          <p:nvPr>
            <p:ph idx="1"/>
          </p:nvPr>
        </p:nvSpPr>
        <p:spPr/>
        <p:txBody>
          <a:bodyPr vert="horz" lIns="91440" tIns="45720" rIns="91440" bIns="45720" rtlCol="0" anchor="t">
            <a:normAutofit/>
          </a:bodyPr>
          <a:lstStyle/>
          <a:p>
            <a:r>
              <a:rPr lang="en-US" dirty="0">
                <a:ea typeface="+mn-lt"/>
                <a:cs typeface="+mn-lt"/>
              </a:rPr>
              <a:t>FSSS (forward state-space search) begins in the initial state and takes steps to progress to the next state. It then determines whether or not this state is the target condition. If not, it will continue to take other steps until the objective is met.</a:t>
            </a:r>
          </a:p>
          <a:p>
            <a:pPr marL="0" indent="0">
              <a:buNone/>
            </a:pPr>
            <a:r>
              <a:rPr lang="en-US" dirty="0"/>
              <a:t>   </a:t>
            </a:r>
            <a:r>
              <a:rPr lang="en-US" dirty="0">
                <a:solidFill>
                  <a:srgbClr val="FF0000"/>
                </a:solidFill>
              </a:rPr>
              <a:t>Advantage</a:t>
            </a:r>
            <a:endParaRPr lang="en-US" dirty="0">
              <a:solidFill>
                <a:srgbClr val="FF0000"/>
              </a:solidFill>
              <a:ea typeface="Calibri" panose="020F0502020204030204"/>
              <a:cs typeface="Calibri" panose="020F0502020204030204"/>
            </a:endParaRPr>
          </a:p>
          <a:p>
            <a:r>
              <a:rPr lang="en-US" dirty="0">
                <a:ea typeface="+mn-lt"/>
                <a:cs typeface="+mn-lt"/>
              </a:rPr>
              <a:t>The algorithm's soundness is one of its advantages.</a:t>
            </a:r>
          </a:p>
          <a:p>
            <a:pPr marL="0" indent="0">
              <a:buNone/>
            </a:pPr>
            <a:r>
              <a:rPr lang="en-US" dirty="0"/>
              <a:t>  </a:t>
            </a:r>
            <a:r>
              <a:rPr lang="en-US" dirty="0">
                <a:solidFill>
                  <a:srgbClr val="FF0000"/>
                </a:solidFill>
              </a:rPr>
              <a:t> Disadvantage</a:t>
            </a:r>
            <a:endParaRPr lang="en-US" dirty="0">
              <a:solidFill>
                <a:srgbClr val="FF0000"/>
              </a:solidFill>
              <a:ea typeface="Calibri" panose="020F0502020204030204"/>
              <a:cs typeface="Calibri" panose="020F0502020204030204"/>
            </a:endParaRPr>
          </a:p>
          <a:p>
            <a:r>
              <a:rPr lang="en-US" dirty="0">
                <a:ea typeface="+mn-lt"/>
                <a:cs typeface="+mn-lt"/>
              </a:rPr>
              <a:t>Extensive branching is a disadvantage.</a:t>
            </a: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431972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white background with text&#10;&#10;Description automatically generated">
            <a:extLst>
              <a:ext uri="{FF2B5EF4-FFF2-40B4-BE49-F238E27FC236}">
                <a16:creationId xmlns:a16="http://schemas.microsoft.com/office/drawing/2014/main" id="{A6BBF1DB-2C65-93C9-F9F7-21945319BE15}"/>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167411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paper with green and red text&#10;&#10;Description automatically generated">
            <a:extLst>
              <a:ext uri="{FF2B5EF4-FFF2-40B4-BE49-F238E27FC236}">
                <a16:creationId xmlns:a16="http://schemas.microsoft.com/office/drawing/2014/main" id="{F377CFC4-6C11-00A6-B5E1-208AE435B046}"/>
              </a:ext>
            </a:extLst>
          </p:cNvPr>
          <p:cNvPicPr>
            <a:picLocks noGrp="1" noChangeAspect="1"/>
          </p:cNvPicPr>
          <p:nvPr>
            <p:ph idx="1"/>
          </p:nvPr>
        </p:nvPicPr>
        <p:blipFill>
          <a:blip r:embed="rId2"/>
          <a:stretch>
            <a:fillRect/>
          </a:stretch>
        </p:blipFill>
        <p:spPr>
          <a:xfrm>
            <a:off x="1293355" y="643466"/>
            <a:ext cx="9605290" cy="5571067"/>
          </a:xfrm>
          <a:prstGeom prst="rect">
            <a:avLst/>
          </a:prstGeom>
        </p:spPr>
      </p:pic>
    </p:spTree>
    <p:extLst>
      <p:ext uri="{BB962C8B-B14F-4D97-AF65-F5344CB8AC3E}">
        <p14:creationId xmlns:p14="http://schemas.microsoft.com/office/powerpoint/2010/main" val="3320141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0F69-B50B-116C-A59B-073EF00C74BC}"/>
              </a:ext>
            </a:extLst>
          </p:cNvPr>
          <p:cNvSpPr>
            <a:spLocks noGrp="1"/>
          </p:cNvSpPr>
          <p:nvPr>
            <p:ph type="title"/>
          </p:nvPr>
        </p:nvSpPr>
        <p:spPr/>
        <p:txBody>
          <a:bodyPr/>
          <a:lstStyle/>
          <a:p>
            <a:br>
              <a:rPr lang="en-US" dirty="0"/>
            </a:br>
            <a:r>
              <a:rPr lang="en-US" dirty="0"/>
              <a:t>Backward State Space Planning (BSSP)</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EC23E5B9-17C2-399C-02A2-4B30190C8DFF}"/>
              </a:ext>
            </a:extLst>
          </p:cNvPr>
          <p:cNvSpPr>
            <a:spLocks noGrp="1"/>
          </p:cNvSpPr>
          <p:nvPr>
            <p:ph idx="1"/>
          </p:nvPr>
        </p:nvSpPr>
        <p:spPr/>
        <p:txBody>
          <a:bodyPr vert="horz" lIns="91440" tIns="45720" rIns="91440" bIns="45720" rtlCol="0" anchor="t">
            <a:normAutofit/>
          </a:bodyPr>
          <a:lstStyle/>
          <a:p>
            <a:r>
              <a:rPr lang="en-US" dirty="0">
                <a:ea typeface="+mn-lt"/>
                <a:cs typeface="+mn-lt"/>
              </a:rPr>
              <a:t>Backward State Space Planning (BSSP) is analogous to Backward state-space search. </a:t>
            </a:r>
          </a:p>
          <a:p>
            <a:r>
              <a:rPr lang="en-US" dirty="0">
                <a:ea typeface="+mn-lt"/>
                <a:cs typeface="+mn-lt"/>
              </a:rPr>
              <a:t>This moves us from goal state g to sub-goal g', which determines the prior action needed to achieve that goal. </a:t>
            </a:r>
          </a:p>
          <a:p>
            <a:r>
              <a:rPr lang="en-US" dirty="0">
                <a:ea typeface="+mn-lt"/>
                <a:cs typeface="+mn-lt"/>
              </a:rPr>
              <a:t>This is known as decline (moving back to the previous goal or sub-goal). </a:t>
            </a:r>
          </a:p>
          <a:p>
            <a:r>
              <a:rPr lang="en-US" dirty="0">
                <a:ea typeface="+mn-lt"/>
                <a:cs typeface="+mn-lt"/>
              </a:rPr>
              <a:t>The uniformity of these sub-goals needs to be investigated. In this case, the actions must be relevant.</a:t>
            </a:r>
            <a:endParaRPr lang="en-US" dirty="0">
              <a:ea typeface="Calibri" panose="020F0502020204030204"/>
              <a:cs typeface="Calibri" panose="020F0502020204030204"/>
            </a:endParaRPr>
          </a:p>
          <a:p>
            <a:endParaRPr lang="en-US"/>
          </a:p>
        </p:txBody>
      </p:sp>
    </p:spTree>
    <p:extLst>
      <p:ext uri="{BB962C8B-B14F-4D97-AF65-F5344CB8AC3E}">
        <p14:creationId xmlns:p14="http://schemas.microsoft.com/office/powerpoint/2010/main" val="2743165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0F69-B50B-116C-A59B-073EF00C74BC}"/>
              </a:ext>
            </a:extLst>
          </p:cNvPr>
          <p:cNvSpPr>
            <a:spLocks noGrp="1"/>
          </p:cNvSpPr>
          <p:nvPr>
            <p:ph type="title"/>
          </p:nvPr>
        </p:nvSpPr>
        <p:spPr/>
        <p:txBody>
          <a:bodyPr/>
          <a:lstStyle/>
          <a:p>
            <a:br>
              <a:rPr lang="en-US" dirty="0"/>
            </a:br>
            <a:r>
              <a:rPr lang="en-US" dirty="0"/>
              <a:t>Backward State Space Planning (BSSP)</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EC23E5B9-17C2-399C-02A2-4B30190C8DFF}"/>
              </a:ext>
            </a:extLst>
          </p:cNvPr>
          <p:cNvSpPr>
            <a:spLocks noGrp="1"/>
          </p:cNvSpPr>
          <p:nvPr>
            <p:ph idx="1"/>
          </p:nvPr>
        </p:nvSpPr>
        <p:spPr/>
        <p:txBody>
          <a:bodyPr vert="horz" lIns="91440" tIns="45720" rIns="91440" bIns="45720" rtlCol="0" anchor="t">
            <a:normAutofit/>
          </a:bodyPr>
          <a:lstStyle/>
          <a:p>
            <a:pPr marL="0" indent="0">
              <a:buNone/>
            </a:pPr>
            <a:r>
              <a:rPr lang="en-US" dirty="0"/>
              <a:t>  </a:t>
            </a:r>
            <a:r>
              <a:rPr lang="en-US" dirty="0">
                <a:solidFill>
                  <a:srgbClr val="FF0000"/>
                </a:solidFill>
              </a:rPr>
              <a:t>  Advantage</a:t>
            </a:r>
            <a:endParaRPr lang="en-US" dirty="0">
              <a:solidFill>
                <a:srgbClr val="FF0000"/>
              </a:solidFill>
              <a:ea typeface="Calibri"/>
              <a:cs typeface="Calibri"/>
            </a:endParaRPr>
          </a:p>
          <a:p>
            <a:r>
              <a:rPr lang="en-US" dirty="0">
                <a:ea typeface="+mn-lt"/>
                <a:cs typeface="+mn-lt"/>
              </a:rPr>
              <a:t>Backward search has the primary benefit of allowing us to examine only pertinent activities, thereby reducing branching.</a:t>
            </a:r>
          </a:p>
          <a:p>
            <a:endParaRPr lang="en-US" dirty="0"/>
          </a:p>
          <a:p>
            <a:pPr marL="0" indent="0">
              <a:buNone/>
            </a:pPr>
            <a:r>
              <a:rPr lang="en-US" dirty="0"/>
              <a:t>   </a:t>
            </a:r>
            <a:r>
              <a:rPr lang="en-US" dirty="0">
                <a:solidFill>
                  <a:srgbClr val="FF0000"/>
                </a:solidFill>
              </a:rPr>
              <a:t> Disadvantage</a:t>
            </a:r>
            <a:endParaRPr lang="en-US" dirty="0">
              <a:solidFill>
                <a:srgbClr val="FF0000"/>
              </a:solidFill>
              <a:ea typeface="Calibri"/>
              <a:cs typeface="Calibri"/>
            </a:endParaRPr>
          </a:p>
          <a:p>
            <a:r>
              <a:rPr lang="en-US" dirty="0">
                <a:ea typeface="+mn-lt"/>
                <a:cs typeface="+mn-lt"/>
              </a:rPr>
              <a:t>The algorithm's soundness is one of its disadvantages.</a:t>
            </a:r>
          </a:p>
          <a:p>
            <a:endParaRPr lang="en-US" dirty="0">
              <a:ea typeface="Calibri" panose="020F0502020204030204"/>
              <a:cs typeface="Calibri" panose="020F0502020204030204"/>
            </a:endParaRPr>
          </a:p>
          <a:p>
            <a:endParaRPr lang="en-US"/>
          </a:p>
        </p:txBody>
      </p:sp>
    </p:spTree>
    <p:extLst>
      <p:ext uri="{BB962C8B-B14F-4D97-AF65-F5344CB8AC3E}">
        <p14:creationId xmlns:p14="http://schemas.microsoft.com/office/powerpoint/2010/main" val="3685448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0974-C0E7-5E7E-19CB-0DDEA2D990C3}"/>
              </a:ext>
            </a:extLst>
          </p:cNvPr>
          <p:cNvSpPr>
            <a:spLocks noGrp="1"/>
          </p:cNvSpPr>
          <p:nvPr>
            <p:ph type="title"/>
          </p:nvPr>
        </p:nvSpPr>
        <p:spPr>
          <a:xfrm>
            <a:off x="838200" y="365125"/>
            <a:ext cx="10515600" cy="577941"/>
          </a:xfrm>
        </p:spPr>
        <p:txBody>
          <a:bodyPr>
            <a:normAutofit fontScale="90000"/>
          </a:bodyPr>
          <a:lstStyle/>
          <a:p>
            <a:br>
              <a:rPr lang="en-US" dirty="0"/>
            </a:br>
            <a:r>
              <a:rPr lang="en-US" dirty="0"/>
              <a:t>The Planning Language (</a:t>
            </a:r>
            <a:r>
              <a:rPr lang="en-US" dirty="0">
                <a:ea typeface="+mj-lt"/>
                <a:cs typeface="+mj-lt"/>
              </a:rPr>
              <a:t>STRIPS)</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9114B136-69E4-0652-1C5E-3424D6B1C555}"/>
              </a:ext>
            </a:extLst>
          </p:cNvPr>
          <p:cNvSpPr>
            <a:spLocks noGrp="1"/>
          </p:cNvSpPr>
          <p:nvPr>
            <p:ph idx="1"/>
          </p:nvPr>
        </p:nvSpPr>
        <p:spPr>
          <a:xfrm>
            <a:off x="838200" y="1135512"/>
            <a:ext cx="10515600" cy="5357752"/>
          </a:xfrm>
        </p:spPr>
        <p:txBody>
          <a:bodyPr vert="horz" lIns="91440" tIns="45720" rIns="91440" bIns="45720" rtlCol="0" anchor="t">
            <a:normAutofit/>
          </a:bodyPr>
          <a:lstStyle/>
          <a:p>
            <a:r>
              <a:rPr lang="en-US" dirty="0">
                <a:ea typeface="+mn-lt"/>
                <a:cs typeface="+mn-lt"/>
              </a:rPr>
              <a:t>STRIPS(Stanford Research Institute Problem Solver) is frequently used to represent planning problems in AI. </a:t>
            </a:r>
          </a:p>
          <a:p>
            <a:r>
              <a:rPr lang="en-US" dirty="0">
                <a:ea typeface="+mn-lt"/>
                <a:cs typeface="+mn-lt"/>
              </a:rPr>
              <a:t>The STRIPS representation was selected to simplify and improve planning algorithms without having it too hard to explain real-world issues. It is composed of:</a:t>
            </a:r>
          </a:p>
          <a:p>
            <a:r>
              <a:rPr lang="en-US" b="1" dirty="0">
                <a:ea typeface="+mn-lt"/>
                <a:cs typeface="+mn-lt"/>
              </a:rPr>
              <a:t>Set of states-</a:t>
            </a:r>
            <a:r>
              <a:rPr lang="en-US" dirty="0">
                <a:ea typeface="+mn-lt"/>
                <a:cs typeface="+mn-lt"/>
              </a:rPr>
              <a:t> It is a positive ground literal combination.</a:t>
            </a:r>
            <a:endParaRPr lang="en-US" dirty="0">
              <a:ea typeface="Calibri"/>
              <a:cs typeface="Calibri"/>
            </a:endParaRPr>
          </a:p>
          <a:p>
            <a:r>
              <a:rPr lang="en-US" b="1" dirty="0">
                <a:ea typeface="+mn-lt"/>
                <a:cs typeface="+mn-lt"/>
              </a:rPr>
              <a:t>Set of goals</a:t>
            </a:r>
            <a:r>
              <a:rPr lang="en-US" dirty="0">
                <a:ea typeface="+mn-lt"/>
                <a:cs typeface="+mn-lt"/>
              </a:rPr>
              <a:t>- A partly defined state depicted as a combination of positive literals collection</a:t>
            </a:r>
            <a:endParaRPr lang="en-US" dirty="0"/>
          </a:p>
          <a:p>
            <a:r>
              <a:rPr lang="en-US" b="1" dirty="0">
                <a:ea typeface="+mn-lt"/>
                <a:cs typeface="+mn-lt"/>
              </a:rPr>
              <a:t>Set of actions</a:t>
            </a:r>
            <a:r>
              <a:rPr lang="en-US" dirty="0">
                <a:ea typeface="+mn-lt"/>
                <a:cs typeface="+mn-lt"/>
              </a:rPr>
              <a:t>- For every action, there is a prerequisite that must be met and an effect that represents the influence the action has on the surroundings after it has been done.</a:t>
            </a:r>
            <a:endParaRPr lang="en-US" dirty="0"/>
          </a:p>
        </p:txBody>
      </p:sp>
    </p:spTree>
    <p:extLst>
      <p:ext uri="{BB962C8B-B14F-4D97-AF65-F5344CB8AC3E}">
        <p14:creationId xmlns:p14="http://schemas.microsoft.com/office/powerpoint/2010/main" val="3265694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116B-DA24-40C2-A7CD-9EAD72CD5E42}"/>
              </a:ext>
            </a:extLst>
          </p:cNvPr>
          <p:cNvSpPr>
            <a:spLocks noGrp="1"/>
          </p:cNvSpPr>
          <p:nvPr>
            <p:ph type="title"/>
          </p:nvPr>
        </p:nvSpPr>
        <p:spPr/>
        <p:txBody>
          <a:bodyPr>
            <a:normAutofit fontScale="90000"/>
          </a:bodyPr>
          <a:lstStyle/>
          <a:p>
            <a:br>
              <a:rPr lang="en-US" dirty="0"/>
            </a:br>
            <a:br>
              <a:rPr lang="en-US" dirty="0"/>
            </a:br>
            <a:r>
              <a:rPr lang="en-US" dirty="0"/>
              <a:t>Goal Stack Planning</a:t>
            </a:r>
          </a:p>
          <a:p>
            <a:br>
              <a:rPr lang="en-US" dirty="0">
                <a:ea typeface="Calibri Light"/>
                <a:cs typeface="Calibri Light"/>
              </a:rPr>
            </a:br>
            <a:endParaRPr lang="en-US" dirty="0">
              <a:ea typeface="Calibri Light"/>
              <a:cs typeface="Calibri Light"/>
            </a:endParaRPr>
          </a:p>
        </p:txBody>
      </p:sp>
      <p:sp>
        <p:nvSpPr>
          <p:cNvPr id="3" name="Content Placeholder 2">
            <a:extLst>
              <a:ext uri="{FF2B5EF4-FFF2-40B4-BE49-F238E27FC236}">
                <a16:creationId xmlns:a16="http://schemas.microsoft.com/office/drawing/2014/main" id="{63D1AF52-8969-FB12-42D4-DDBDD35E234F}"/>
              </a:ext>
            </a:extLst>
          </p:cNvPr>
          <p:cNvSpPr>
            <a:spLocks noGrp="1"/>
          </p:cNvSpPr>
          <p:nvPr>
            <p:ph idx="1"/>
          </p:nvPr>
        </p:nvSpPr>
        <p:spPr/>
        <p:txBody>
          <a:bodyPr vert="horz" lIns="91440" tIns="45720" rIns="91440" bIns="45720" rtlCol="0" anchor="t">
            <a:normAutofit/>
          </a:bodyPr>
          <a:lstStyle/>
          <a:p>
            <a:r>
              <a:rPr lang="en-US" dirty="0">
                <a:ea typeface="+mn-lt"/>
                <a:cs typeface="+mn-lt"/>
              </a:rPr>
              <a:t>Goal Stack planning is among the most important planning methods, which is employed solely by STRIPS. </a:t>
            </a:r>
          </a:p>
          <a:p>
            <a:r>
              <a:rPr lang="en-US" dirty="0">
                <a:ea typeface="+mn-lt"/>
                <a:cs typeface="+mn-lt"/>
              </a:rPr>
              <a:t>The stack is employed by algorithms to store actions and guarantee that the goal is fulfilled. </a:t>
            </a:r>
          </a:p>
          <a:p>
            <a:r>
              <a:rPr lang="en-US" dirty="0">
                <a:ea typeface="+mn-lt"/>
                <a:cs typeface="+mn-lt"/>
              </a:rPr>
              <a:t>A knowledge base is employed to keep track of the present status and activities. </a:t>
            </a:r>
            <a:endParaRPr lang="en-US">
              <a:ea typeface="+mn-lt"/>
              <a:cs typeface="+mn-lt"/>
            </a:endParaRPr>
          </a:p>
          <a:p>
            <a:r>
              <a:rPr lang="en-US" dirty="0">
                <a:solidFill>
                  <a:srgbClr val="FF0000"/>
                </a:solidFill>
                <a:ea typeface="+mn-lt"/>
                <a:cs typeface="+mn-lt"/>
              </a:rPr>
              <a:t>A goal stack is similar to a component in a search tree, in which branches develop when an action is chosen.</a:t>
            </a:r>
            <a:endParaRPr lang="en-US">
              <a:solidFill>
                <a:srgbClr val="FF0000"/>
              </a:solidFill>
              <a:ea typeface="Calibri"/>
              <a:cs typeface="Calibri"/>
            </a:endParaRPr>
          </a:p>
        </p:txBody>
      </p:sp>
    </p:spTree>
    <p:extLst>
      <p:ext uri="{BB962C8B-B14F-4D97-AF65-F5344CB8AC3E}">
        <p14:creationId xmlns:p14="http://schemas.microsoft.com/office/powerpoint/2010/main" val="880344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7EC6-BE70-7F42-FC8A-1E5C7A56626C}"/>
              </a:ext>
            </a:extLst>
          </p:cNvPr>
          <p:cNvSpPr>
            <a:spLocks noGrp="1"/>
          </p:cNvSpPr>
          <p:nvPr>
            <p:ph type="title"/>
          </p:nvPr>
        </p:nvSpPr>
        <p:spPr/>
        <p:txBody>
          <a:bodyPr>
            <a:normAutofit/>
          </a:bodyPr>
          <a:lstStyle/>
          <a:p>
            <a:r>
              <a:rPr lang="en-US" dirty="0">
                <a:ea typeface="+mj-lt"/>
                <a:cs typeface="+mj-lt"/>
              </a:rPr>
              <a:t>Probability:</a:t>
            </a:r>
            <a:endParaRPr lang="en-US" dirty="0"/>
          </a:p>
        </p:txBody>
      </p:sp>
      <p:sp>
        <p:nvSpPr>
          <p:cNvPr id="3" name="Content Placeholder 2">
            <a:extLst>
              <a:ext uri="{FF2B5EF4-FFF2-40B4-BE49-F238E27FC236}">
                <a16:creationId xmlns:a16="http://schemas.microsoft.com/office/drawing/2014/main" id="{984AB179-FA2D-4914-05C7-275C70CCD8B3}"/>
              </a:ext>
            </a:extLst>
          </p:cNvPr>
          <p:cNvSpPr>
            <a:spLocks noGrp="1"/>
          </p:cNvSpPr>
          <p:nvPr>
            <p:ph idx="1"/>
          </p:nvPr>
        </p:nvSpPr>
        <p:spPr/>
        <p:txBody>
          <a:bodyPr vert="horz" lIns="91440" tIns="45720" rIns="91440" bIns="45720" rtlCol="0" anchor="t">
            <a:normAutofit/>
          </a:bodyPr>
          <a:lstStyle/>
          <a:p>
            <a:r>
              <a:rPr lang="en-US" sz="3600" dirty="0">
                <a:ea typeface="+mn-lt"/>
                <a:cs typeface="+mn-lt"/>
              </a:rPr>
              <a:t>Probability can be defined as a chance that an uncertain event will occur.</a:t>
            </a:r>
            <a:endParaRPr lang="en-US" dirty="0">
              <a:ea typeface="+mn-lt"/>
              <a:cs typeface="+mn-lt"/>
            </a:endParaRPr>
          </a:p>
          <a:p>
            <a:r>
              <a:rPr lang="en-US" sz="3600" dirty="0">
                <a:ea typeface="+mn-lt"/>
                <a:cs typeface="+mn-lt"/>
              </a:rPr>
              <a:t> It is the numerical measure of the likelihood that an event will occur. </a:t>
            </a:r>
            <a:endParaRPr lang="en-US">
              <a:ea typeface="+mn-lt"/>
              <a:cs typeface="+mn-lt"/>
            </a:endParaRPr>
          </a:p>
          <a:p>
            <a:r>
              <a:rPr lang="en-US" sz="3600" dirty="0">
                <a:ea typeface="+mn-lt"/>
                <a:cs typeface="+mn-lt"/>
              </a:rPr>
              <a:t>The value of probability always remains between 0 and 1 that represent ideal uncertainties</a:t>
            </a:r>
            <a:endParaRPr lang="en-US" dirty="0"/>
          </a:p>
          <a:p>
            <a:endParaRPr lang="en-US" dirty="0">
              <a:ea typeface="Calibri"/>
              <a:cs typeface="Calibri"/>
            </a:endParaRPr>
          </a:p>
        </p:txBody>
      </p:sp>
    </p:spTree>
    <p:extLst>
      <p:ext uri="{BB962C8B-B14F-4D97-AF65-F5344CB8AC3E}">
        <p14:creationId xmlns:p14="http://schemas.microsoft.com/office/powerpoint/2010/main" val="1715241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DD4F-3E0F-970B-67F7-ACECE0E12F65}"/>
              </a:ext>
            </a:extLst>
          </p:cNvPr>
          <p:cNvSpPr>
            <a:spLocks noGrp="1"/>
          </p:cNvSpPr>
          <p:nvPr>
            <p:ph type="title"/>
          </p:nvPr>
        </p:nvSpPr>
        <p:spPr/>
        <p:txBody>
          <a:bodyPr/>
          <a:lstStyle/>
          <a:p>
            <a:br>
              <a:rPr lang="en-US" dirty="0"/>
            </a:br>
            <a:r>
              <a:rPr lang="en-US" dirty="0"/>
              <a:t>The Important Steps of the Algorithm</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6CB2A39-AF9F-0F1A-7DAD-B1A49A039EA5}"/>
              </a:ext>
            </a:extLst>
          </p:cNvPr>
          <p:cNvSpPr>
            <a:spLocks noGrp="1"/>
          </p:cNvSpPr>
          <p:nvPr>
            <p:ph idx="1"/>
          </p:nvPr>
        </p:nvSpPr>
        <p:spPr>
          <a:xfrm>
            <a:off x="838200" y="1825625"/>
            <a:ext cx="10515600" cy="4610130"/>
          </a:xfrm>
        </p:spPr>
        <p:txBody>
          <a:bodyPr vert="horz" lIns="91440" tIns="45720" rIns="91440" bIns="45720" rtlCol="0" anchor="t">
            <a:normAutofit fontScale="92500" lnSpcReduction="20000"/>
          </a:bodyPr>
          <a:lstStyle/>
          <a:p>
            <a:pPr>
              <a:lnSpc>
                <a:spcPct val="150000"/>
              </a:lnSpc>
            </a:pPr>
            <a:r>
              <a:rPr lang="en-US" dirty="0">
                <a:ea typeface="+mn-lt"/>
                <a:cs typeface="+mn-lt"/>
              </a:rPr>
              <a:t>Start by pushing the original target onto the stack. Repeat this until the pile is empty. If the stack top is a mixed target, push its unsatisfied sub-targets onto the stack.</a:t>
            </a:r>
            <a:endParaRPr lang="en-US"/>
          </a:p>
          <a:p>
            <a:pPr>
              <a:lnSpc>
                <a:spcPct val="150000"/>
              </a:lnSpc>
            </a:pPr>
            <a:r>
              <a:rPr lang="en-US" dirty="0">
                <a:ea typeface="+mn-lt"/>
                <a:cs typeface="+mn-lt"/>
              </a:rPr>
              <a:t>If the stack top is a single unsatisfied target, replace it with action and push the action precondition to the stack to satisfy the condition.</a:t>
            </a:r>
          </a:p>
          <a:p>
            <a:pPr>
              <a:lnSpc>
                <a:spcPct val="150000"/>
              </a:lnSpc>
            </a:pPr>
            <a:r>
              <a:rPr lang="en-US" dirty="0">
                <a:ea typeface="+mn-lt"/>
                <a:cs typeface="+mn-lt"/>
              </a:rPr>
              <a:t>If the stack top is an action, pop it off the stack, execute it and replace the knowledge base with the action's effect.</a:t>
            </a:r>
            <a:endParaRPr lang="en-US" dirty="0">
              <a:ea typeface="Calibri"/>
              <a:cs typeface="Calibri"/>
            </a:endParaRPr>
          </a:p>
          <a:p>
            <a:pPr>
              <a:lnSpc>
                <a:spcPct val="150000"/>
              </a:lnSpc>
            </a:pPr>
            <a:r>
              <a:rPr lang="en-US" b="1" dirty="0">
                <a:ea typeface="+mn-lt"/>
                <a:cs typeface="+mn-lt"/>
              </a:rPr>
              <a:t>If the stack top is a satisfactory target, pop it off the stack.</a:t>
            </a:r>
            <a:endParaRPr lang="en-US" dirty="0">
              <a:ea typeface="Calibri"/>
              <a:cs typeface="Calibri"/>
            </a:endParaRPr>
          </a:p>
          <a:p>
            <a:pPr>
              <a:lnSpc>
                <a:spcPct val="150000"/>
              </a:lnSpc>
            </a:pPr>
            <a:endParaRPr lang="en-US" dirty="0">
              <a:ea typeface="Calibri"/>
              <a:cs typeface="Calibri"/>
            </a:endParaRPr>
          </a:p>
        </p:txBody>
      </p:sp>
    </p:spTree>
    <p:extLst>
      <p:ext uri="{BB962C8B-B14F-4D97-AF65-F5344CB8AC3E}">
        <p14:creationId xmlns:p14="http://schemas.microsoft.com/office/powerpoint/2010/main" val="1113576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DE51-53CE-0E97-6731-62375F6A3858}"/>
              </a:ext>
            </a:extLst>
          </p:cNvPr>
          <p:cNvSpPr>
            <a:spLocks noGrp="1"/>
          </p:cNvSpPr>
          <p:nvPr>
            <p:ph type="title"/>
          </p:nvPr>
        </p:nvSpPr>
        <p:spPr/>
        <p:txBody>
          <a:bodyPr/>
          <a:lstStyle/>
          <a:p>
            <a:br>
              <a:rPr lang="en-US" dirty="0"/>
            </a:br>
            <a:r>
              <a:rPr lang="en-US" dirty="0"/>
              <a:t>Block-World Planning Problem</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69E0108-692D-8AAA-2F0C-C376B5CCCBF6}"/>
              </a:ext>
            </a:extLst>
          </p:cNvPr>
          <p:cNvSpPr>
            <a:spLocks noGrp="1"/>
          </p:cNvSpPr>
          <p:nvPr>
            <p:ph idx="1"/>
          </p:nvPr>
        </p:nvSpPr>
        <p:spPr/>
        <p:txBody>
          <a:bodyPr vert="horz" lIns="91440" tIns="45720" rIns="91440" bIns="45720" rtlCol="0" anchor="t">
            <a:normAutofit/>
          </a:bodyPr>
          <a:lstStyle/>
          <a:p>
            <a:r>
              <a:rPr lang="en-US" dirty="0">
                <a:ea typeface="+mn-lt"/>
                <a:cs typeface="+mn-lt"/>
              </a:rPr>
              <a:t>The blocks world is among the most well-known planning techniques in AI. This domain is made up of a collection of cube-shaped pieces arranged on a table (as shown in the figure). Although the blocks can be piled, only one can be placed immediately on top of another. A robot arm can take up a block and transfer it to a different location on the surface or top of another block. Because the arm can only take up one block at a time, it cannot lift a block with another one on it. The objective will always be to construct one or more piles of blocks, which will be described in terms of which blocks are on top of which other blocks.</a:t>
            </a:r>
            <a:endParaRPr lang="en-US" dirty="0"/>
          </a:p>
        </p:txBody>
      </p:sp>
    </p:spTree>
    <p:extLst>
      <p:ext uri="{BB962C8B-B14F-4D97-AF65-F5344CB8AC3E}">
        <p14:creationId xmlns:p14="http://schemas.microsoft.com/office/powerpoint/2010/main" val="2659020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7" name="Freeform: Shape 1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 name="Content Placeholder 9">
            <a:extLst>
              <a:ext uri="{FF2B5EF4-FFF2-40B4-BE49-F238E27FC236}">
                <a16:creationId xmlns:a16="http://schemas.microsoft.com/office/drawing/2014/main" id="{A84C4367-62EF-FD7D-247C-CA2375F91883}"/>
              </a:ext>
            </a:extLst>
          </p:cNvPr>
          <p:cNvPicPr>
            <a:picLocks noGrp="1" noChangeAspect="1"/>
          </p:cNvPicPr>
          <p:nvPr>
            <p:ph idx="1"/>
          </p:nvPr>
        </p:nvPicPr>
        <p:blipFill>
          <a:blip r:embed="rId2"/>
          <a:stretch>
            <a:fillRect/>
          </a:stretch>
        </p:blipFill>
        <p:spPr>
          <a:xfrm>
            <a:off x="2896895" y="643468"/>
            <a:ext cx="8129452" cy="5571066"/>
          </a:xfrm>
          <a:prstGeom prst="rect">
            <a:avLst/>
          </a:prstGeom>
        </p:spPr>
      </p:pic>
    </p:spTree>
    <p:extLst>
      <p:ext uri="{BB962C8B-B14F-4D97-AF65-F5344CB8AC3E}">
        <p14:creationId xmlns:p14="http://schemas.microsoft.com/office/powerpoint/2010/main" val="379226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B32B-55A2-7EAB-165E-0C3D5C6A8191}"/>
              </a:ext>
            </a:extLst>
          </p:cNvPr>
          <p:cNvSpPr>
            <a:spLocks noGrp="1"/>
          </p:cNvSpPr>
          <p:nvPr>
            <p:ph type="title"/>
          </p:nvPr>
        </p:nvSpPr>
        <p:spPr/>
        <p:txBody>
          <a:bodyPr/>
          <a:lstStyle/>
          <a:p>
            <a:br>
              <a:rPr lang="en-US" dirty="0"/>
            </a:br>
            <a:r>
              <a:rPr lang="en-US" dirty="0"/>
              <a:t>Components of the Planning System</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02C0F64-7CA5-4240-1E33-EFE51FB84E7E}"/>
              </a:ext>
            </a:extLst>
          </p:cNvPr>
          <p:cNvSpPr>
            <a:spLocks noGrp="1"/>
          </p:cNvSpPr>
          <p:nvPr>
            <p:ph idx="1"/>
          </p:nvPr>
        </p:nvSpPr>
        <p:spPr/>
        <p:txBody>
          <a:bodyPr vert="horz" lIns="91440" tIns="45720" rIns="91440" bIns="45720" rtlCol="0" anchor="t">
            <a:normAutofit fontScale="92500" lnSpcReduction="20000"/>
          </a:bodyPr>
          <a:lstStyle/>
          <a:p>
            <a:pPr>
              <a:lnSpc>
                <a:spcPct val="150000"/>
              </a:lnSpc>
            </a:pPr>
            <a:r>
              <a:rPr lang="en-US" dirty="0">
                <a:solidFill>
                  <a:srgbClr val="FF0000"/>
                </a:solidFill>
                <a:ea typeface="+mn-lt"/>
                <a:cs typeface="+mn-lt"/>
              </a:rPr>
              <a:t>Using the most effective known heuristics, choose the most suitable rule for implementing the next rule.</a:t>
            </a:r>
            <a:endParaRPr lang="en-US" dirty="0">
              <a:solidFill>
                <a:srgbClr val="FF0000"/>
              </a:solidFill>
              <a:ea typeface="Calibri" panose="020F0502020204030204"/>
              <a:cs typeface="Calibri" panose="020F0502020204030204"/>
            </a:endParaRPr>
          </a:p>
          <a:p>
            <a:pPr>
              <a:lnSpc>
                <a:spcPct val="150000"/>
              </a:lnSpc>
            </a:pPr>
            <a:r>
              <a:rPr lang="en-US" dirty="0">
                <a:ea typeface="+mn-lt"/>
                <a:cs typeface="+mn-lt"/>
              </a:rPr>
              <a:t>Use the selected algorithm to compute the new problem state.</a:t>
            </a:r>
            <a:endParaRPr lang="en-US" dirty="0">
              <a:ea typeface="Calibri" panose="020F0502020204030204"/>
              <a:cs typeface="Calibri" panose="020F0502020204030204"/>
            </a:endParaRPr>
          </a:p>
          <a:p>
            <a:pPr>
              <a:lnSpc>
                <a:spcPct val="150000"/>
              </a:lnSpc>
            </a:pPr>
            <a:r>
              <a:rPr lang="en-US" dirty="0">
                <a:solidFill>
                  <a:srgbClr val="FF0000"/>
                </a:solidFill>
                <a:ea typeface="+mn-lt"/>
                <a:cs typeface="+mn-lt"/>
              </a:rPr>
              <a:t>Determine when an answer has been discovered.</a:t>
            </a:r>
            <a:endParaRPr lang="en-US" dirty="0">
              <a:solidFill>
                <a:srgbClr val="FF0000"/>
              </a:solidFill>
              <a:ea typeface="Calibri" panose="020F0502020204030204"/>
              <a:cs typeface="Calibri" panose="020F0502020204030204"/>
            </a:endParaRPr>
          </a:p>
          <a:p>
            <a:pPr>
              <a:lnSpc>
                <a:spcPct val="150000"/>
              </a:lnSpc>
            </a:pPr>
            <a:r>
              <a:rPr lang="en-US" dirty="0">
                <a:ea typeface="+mn-lt"/>
                <a:cs typeface="+mn-lt"/>
              </a:rPr>
              <a:t>Identify dead ends to ensure the system's effort can be guided in more productive ways.</a:t>
            </a:r>
            <a:endParaRPr lang="en-US" dirty="0">
              <a:ea typeface="Calibri" panose="020F0502020204030204"/>
              <a:cs typeface="Calibri" panose="020F0502020204030204"/>
            </a:endParaRPr>
          </a:p>
          <a:p>
            <a:pPr>
              <a:lnSpc>
                <a:spcPct val="150000"/>
              </a:lnSpc>
            </a:pPr>
            <a:r>
              <a:rPr lang="en-US" dirty="0">
                <a:solidFill>
                  <a:srgbClr val="FF0000"/>
                </a:solidFill>
                <a:ea typeface="+mn-lt"/>
                <a:cs typeface="+mn-lt"/>
              </a:rPr>
              <a:t>Determine when a nearly correct solution has been discovered.</a:t>
            </a:r>
            <a:endParaRPr lang="en-US" dirty="0">
              <a:solidFill>
                <a:srgbClr val="FF0000"/>
              </a:solidFill>
              <a:ea typeface="Calibri" panose="020F0502020204030204"/>
              <a:cs typeface="Calibri" panose="020F0502020204030204"/>
            </a:endParaRPr>
          </a:p>
          <a:p>
            <a:pPr marL="0" indent="0">
              <a:buNone/>
            </a:pPr>
            <a:endParaRPr lang="en-US" dirty="0">
              <a:ea typeface="Calibri"/>
              <a:cs typeface="Calibri"/>
            </a:endParaRPr>
          </a:p>
        </p:txBody>
      </p:sp>
    </p:spTree>
    <p:extLst>
      <p:ext uri="{BB962C8B-B14F-4D97-AF65-F5344CB8AC3E}">
        <p14:creationId xmlns:p14="http://schemas.microsoft.com/office/powerpoint/2010/main" val="3060699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white board with writing on it&#10;&#10;Description automatically generated">
            <a:extLst>
              <a:ext uri="{FF2B5EF4-FFF2-40B4-BE49-F238E27FC236}">
                <a16:creationId xmlns:a16="http://schemas.microsoft.com/office/drawing/2014/main" id="{A67AFFF3-4CE8-C742-B9CA-428085183CAA}"/>
              </a:ext>
            </a:extLst>
          </p:cNvPr>
          <p:cNvPicPr>
            <a:picLocks noChangeAspect="1"/>
          </p:cNvPicPr>
          <p:nvPr/>
        </p:nvPicPr>
        <p:blipFill>
          <a:blip r:embed="rId2"/>
          <a:stretch>
            <a:fillRect/>
          </a:stretch>
        </p:blipFill>
        <p:spPr>
          <a:xfrm>
            <a:off x="263447" y="226523"/>
            <a:ext cx="11406314" cy="6404953"/>
          </a:xfrm>
          <a:prstGeom prst="rect">
            <a:avLst/>
          </a:prstGeom>
        </p:spPr>
      </p:pic>
    </p:spTree>
    <p:extLst>
      <p:ext uri="{BB962C8B-B14F-4D97-AF65-F5344CB8AC3E}">
        <p14:creationId xmlns:p14="http://schemas.microsoft.com/office/powerpoint/2010/main" val="28854383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414C1C35-6E0C-6CC2-F77C-0096D9F79DAE}"/>
              </a:ext>
            </a:extLst>
          </p:cNvPr>
          <p:cNvSpPr>
            <a:spLocks noGrp="1" noChangeArrowheads="1"/>
          </p:cNvSpPr>
          <p:nvPr>
            <p:ph type="title"/>
          </p:nvPr>
        </p:nvSpPr>
        <p:spPr>
          <a:xfrm>
            <a:off x="2286001" y="228600"/>
            <a:ext cx="7762875" cy="14605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Example : Blocks World</a:t>
            </a:r>
          </a:p>
        </p:txBody>
      </p:sp>
      <p:sp>
        <p:nvSpPr>
          <p:cNvPr id="145411" name="Text Box 3">
            <a:extLst>
              <a:ext uri="{FF2B5EF4-FFF2-40B4-BE49-F238E27FC236}">
                <a16:creationId xmlns:a16="http://schemas.microsoft.com/office/drawing/2014/main" id="{803F0633-7194-FB14-3ED9-ACCC107E8041}"/>
              </a:ext>
            </a:extLst>
          </p:cNvPr>
          <p:cNvSpPr txBox="1">
            <a:spLocks noChangeArrowheads="1"/>
          </p:cNvSpPr>
          <p:nvPr/>
        </p:nvSpPr>
        <p:spPr bwMode="auto">
          <a:xfrm>
            <a:off x="2286000" y="1371601"/>
            <a:ext cx="7620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STRIPS : A planning system – Has rules with precondition deletion list and addition list	</a:t>
            </a:r>
          </a:p>
        </p:txBody>
      </p:sp>
      <p:sp>
        <p:nvSpPr>
          <p:cNvPr id="145412" name="Line 4">
            <a:extLst>
              <a:ext uri="{FF2B5EF4-FFF2-40B4-BE49-F238E27FC236}">
                <a16:creationId xmlns:a16="http://schemas.microsoft.com/office/drawing/2014/main" id="{90EAE8D4-B6F0-75CA-FEED-046A2111923B}"/>
              </a:ext>
            </a:extLst>
          </p:cNvPr>
          <p:cNvSpPr>
            <a:spLocks noChangeShapeType="1"/>
          </p:cNvSpPr>
          <p:nvPr/>
        </p:nvSpPr>
        <p:spPr bwMode="auto">
          <a:xfrm>
            <a:off x="27432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13" name="Rectangle 5">
            <a:extLst>
              <a:ext uri="{FF2B5EF4-FFF2-40B4-BE49-F238E27FC236}">
                <a16:creationId xmlns:a16="http://schemas.microsoft.com/office/drawing/2014/main" id="{4A89AB78-19F6-3B44-9E9A-10BDA0986198}"/>
              </a:ext>
            </a:extLst>
          </p:cNvPr>
          <p:cNvSpPr>
            <a:spLocks noChangeArrowheads="1"/>
          </p:cNvSpPr>
          <p:nvPr/>
        </p:nvSpPr>
        <p:spPr bwMode="auto">
          <a:xfrm>
            <a:off x="31242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A</a:t>
            </a:r>
          </a:p>
        </p:txBody>
      </p:sp>
      <p:sp>
        <p:nvSpPr>
          <p:cNvPr id="145414" name="Rectangle 6">
            <a:extLst>
              <a:ext uri="{FF2B5EF4-FFF2-40B4-BE49-F238E27FC236}">
                <a16:creationId xmlns:a16="http://schemas.microsoft.com/office/drawing/2014/main" id="{976B3FEF-6E43-9351-0D61-9686C5601895}"/>
              </a:ext>
            </a:extLst>
          </p:cNvPr>
          <p:cNvSpPr>
            <a:spLocks noChangeArrowheads="1"/>
          </p:cNvSpPr>
          <p:nvPr/>
        </p:nvSpPr>
        <p:spPr bwMode="auto">
          <a:xfrm>
            <a:off x="3124200" y="2667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C</a:t>
            </a:r>
          </a:p>
        </p:txBody>
      </p:sp>
      <p:sp>
        <p:nvSpPr>
          <p:cNvPr id="145415" name="Rectangle 7">
            <a:extLst>
              <a:ext uri="{FF2B5EF4-FFF2-40B4-BE49-F238E27FC236}">
                <a16:creationId xmlns:a16="http://schemas.microsoft.com/office/drawing/2014/main" id="{DE960108-CC6E-098B-E705-1996AC15DFA8}"/>
              </a:ext>
            </a:extLst>
          </p:cNvPr>
          <p:cNvSpPr>
            <a:spLocks noChangeArrowheads="1"/>
          </p:cNvSpPr>
          <p:nvPr/>
        </p:nvSpPr>
        <p:spPr bwMode="auto">
          <a:xfrm>
            <a:off x="6781800" y="2286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A</a:t>
            </a:r>
          </a:p>
        </p:txBody>
      </p:sp>
      <p:sp>
        <p:nvSpPr>
          <p:cNvPr id="145416" name="Rectangle 8">
            <a:extLst>
              <a:ext uri="{FF2B5EF4-FFF2-40B4-BE49-F238E27FC236}">
                <a16:creationId xmlns:a16="http://schemas.microsoft.com/office/drawing/2014/main" id="{C67567E4-E6E2-DF2A-E0CC-CDF8741CAEF0}"/>
              </a:ext>
            </a:extLst>
          </p:cNvPr>
          <p:cNvSpPr>
            <a:spLocks noChangeArrowheads="1"/>
          </p:cNvSpPr>
          <p:nvPr/>
        </p:nvSpPr>
        <p:spPr bwMode="auto">
          <a:xfrm>
            <a:off x="67818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C</a:t>
            </a:r>
          </a:p>
        </p:txBody>
      </p:sp>
      <p:sp>
        <p:nvSpPr>
          <p:cNvPr id="145417" name="Rectangle 9">
            <a:extLst>
              <a:ext uri="{FF2B5EF4-FFF2-40B4-BE49-F238E27FC236}">
                <a16:creationId xmlns:a16="http://schemas.microsoft.com/office/drawing/2014/main" id="{AF5571B8-0DD1-BC86-DDB5-6EC2698A990A}"/>
              </a:ext>
            </a:extLst>
          </p:cNvPr>
          <p:cNvSpPr>
            <a:spLocks noChangeArrowheads="1"/>
          </p:cNvSpPr>
          <p:nvPr/>
        </p:nvSpPr>
        <p:spPr bwMode="auto">
          <a:xfrm>
            <a:off x="41148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B</a:t>
            </a:r>
          </a:p>
        </p:txBody>
      </p:sp>
      <p:sp>
        <p:nvSpPr>
          <p:cNvPr id="145418" name="Line 10">
            <a:extLst>
              <a:ext uri="{FF2B5EF4-FFF2-40B4-BE49-F238E27FC236}">
                <a16:creationId xmlns:a16="http://schemas.microsoft.com/office/drawing/2014/main" id="{590D78AA-C009-A656-008F-71B40B76BB24}"/>
              </a:ext>
            </a:extLst>
          </p:cNvPr>
          <p:cNvSpPr>
            <a:spLocks noChangeShapeType="1"/>
          </p:cNvSpPr>
          <p:nvPr/>
        </p:nvSpPr>
        <p:spPr bwMode="auto">
          <a:xfrm>
            <a:off x="62484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19" name="Rectangle 11">
            <a:extLst>
              <a:ext uri="{FF2B5EF4-FFF2-40B4-BE49-F238E27FC236}">
                <a16:creationId xmlns:a16="http://schemas.microsoft.com/office/drawing/2014/main" id="{1FC2BE87-2E87-D282-1182-2712909E715A}"/>
              </a:ext>
            </a:extLst>
          </p:cNvPr>
          <p:cNvSpPr>
            <a:spLocks noChangeArrowheads="1"/>
          </p:cNvSpPr>
          <p:nvPr/>
        </p:nvSpPr>
        <p:spPr bwMode="auto">
          <a:xfrm>
            <a:off x="6781800" y="2667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B</a:t>
            </a:r>
          </a:p>
        </p:txBody>
      </p:sp>
      <p:sp>
        <p:nvSpPr>
          <p:cNvPr id="145420" name="Line 12">
            <a:extLst>
              <a:ext uri="{FF2B5EF4-FFF2-40B4-BE49-F238E27FC236}">
                <a16:creationId xmlns:a16="http://schemas.microsoft.com/office/drawing/2014/main" id="{96B4B580-2F45-BAC4-F43D-CD9239622C67}"/>
              </a:ext>
            </a:extLst>
          </p:cNvPr>
          <p:cNvSpPr>
            <a:spLocks noChangeShapeType="1"/>
          </p:cNvSpPr>
          <p:nvPr/>
        </p:nvSpPr>
        <p:spPr bwMode="auto">
          <a:xfrm>
            <a:off x="5715000" y="2286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1" name="Text Box 13">
            <a:extLst>
              <a:ext uri="{FF2B5EF4-FFF2-40B4-BE49-F238E27FC236}">
                <a16:creationId xmlns:a16="http://schemas.microsoft.com/office/drawing/2014/main" id="{260B2681-BDE5-B768-ADC7-158F4D2C711C}"/>
              </a:ext>
            </a:extLst>
          </p:cNvPr>
          <p:cNvSpPr txBox="1">
            <a:spLocks noChangeArrowheads="1"/>
          </p:cNvSpPr>
          <p:nvPr/>
        </p:nvSpPr>
        <p:spPr bwMode="auto">
          <a:xfrm>
            <a:off x="3200400" y="3429001"/>
            <a:ext cx="1295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imes New Roman" panose="02020603050405020304" pitchFamily="18" charset="0"/>
              </a:rPr>
              <a:t>START</a:t>
            </a:r>
          </a:p>
        </p:txBody>
      </p:sp>
      <p:sp>
        <p:nvSpPr>
          <p:cNvPr id="145422" name="Text Box 14">
            <a:extLst>
              <a:ext uri="{FF2B5EF4-FFF2-40B4-BE49-F238E27FC236}">
                <a16:creationId xmlns:a16="http://schemas.microsoft.com/office/drawing/2014/main" id="{D6DB278E-5B1A-368A-A478-D63DCA30F2F7}"/>
              </a:ext>
            </a:extLst>
          </p:cNvPr>
          <p:cNvSpPr txBox="1">
            <a:spLocks noChangeArrowheads="1"/>
          </p:cNvSpPr>
          <p:nvPr/>
        </p:nvSpPr>
        <p:spPr bwMode="auto">
          <a:xfrm>
            <a:off x="6477000" y="3429001"/>
            <a:ext cx="1295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imes New Roman" panose="02020603050405020304" pitchFamily="18" charset="0"/>
              </a:rPr>
              <a:t>GOAL</a:t>
            </a:r>
          </a:p>
        </p:txBody>
      </p:sp>
      <p:sp>
        <p:nvSpPr>
          <p:cNvPr id="145423" name="Line 15">
            <a:extLst>
              <a:ext uri="{FF2B5EF4-FFF2-40B4-BE49-F238E27FC236}">
                <a16:creationId xmlns:a16="http://schemas.microsoft.com/office/drawing/2014/main" id="{FA164585-9EA9-76FF-30D8-2B8AC6F16AC6}"/>
              </a:ext>
            </a:extLst>
          </p:cNvPr>
          <p:cNvSpPr>
            <a:spLocks noChangeShapeType="1"/>
          </p:cNvSpPr>
          <p:nvPr/>
        </p:nvSpPr>
        <p:spPr bwMode="auto">
          <a:xfrm>
            <a:off x="3810000" y="26670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4" name="Line 16">
            <a:extLst>
              <a:ext uri="{FF2B5EF4-FFF2-40B4-BE49-F238E27FC236}">
                <a16:creationId xmlns:a16="http://schemas.microsoft.com/office/drawing/2014/main" id="{E3523040-AFB1-72C9-150F-71F1F9DC3E04}"/>
              </a:ext>
            </a:extLst>
          </p:cNvPr>
          <p:cNvSpPr>
            <a:spLocks noChangeShapeType="1"/>
          </p:cNvSpPr>
          <p:nvPr/>
        </p:nvSpPr>
        <p:spPr bwMode="auto">
          <a:xfrm>
            <a:off x="3810000" y="2667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5" name="Line 17">
            <a:extLst>
              <a:ext uri="{FF2B5EF4-FFF2-40B4-BE49-F238E27FC236}">
                <a16:creationId xmlns:a16="http://schemas.microsoft.com/office/drawing/2014/main" id="{26A42443-86A6-088E-7EF9-1FDE9B73C87E}"/>
              </a:ext>
            </a:extLst>
          </p:cNvPr>
          <p:cNvSpPr>
            <a:spLocks noChangeShapeType="1"/>
          </p:cNvSpPr>
          <p:nvPr/>
        </p:nvSpPr>
        <p:spPr bwMode="auto">
          <a:xfrm>
            <a:off x="4267200" y="26670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6" name="Line 18">
            <a:extLst>
              <a:ext uri="{FF2B5EF4-FFF2-40B4-BE49-F238E27FC236}">
                <a16:creationId xmlns:a16="http://schemas.microsoft.com/office/drawing/2014/main" id="{9EA44D39-F671-1F1B-DC46-F74D5290726A}"/>
              </a:ext>
            </a:extLst>
          </p:cNvPr>
          <p:cNvSpPr>
            <a:spLocks noChangeShapeType="1"/>
          </p:cNvSpPr>
          <p:nvPr/>
        </p:nvSpPr>
        <p:spPr bwMode="auto">
          <a:xfrm>
            <a:off x="4038600" y="2438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7" name="Text Box 19">
            <a:extLst>
              <a:ext uri="{FF2B5EF4-FFF2-40B4-BE49-F238E27FC236}">
                <a16:creationId xmlns:a16="http://schemas.microsoft.com/office/drawing/2014/main" id="{48F73A37-45B4-4009-A525-FA12B705CE43}"/>
              </a:ext>
            </a:extLst>
          </p:cNvPr>
          <p:cNvSpPr txBox="1">
            <a:spLocks noChangeArrowheads="1"/>
          </p:cNvSpPr>
          <p:nvPr/>
        </p:nvSpPr>
        <p:spPr bwMode="auto">
          <a:xfrm>
            <a:off x="4267200" y="2238376"/>
            <a:ext cx="914400" cy="5810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Robot hand</a:t>
            </a:r>
          </a:p>
        </p:txBody>
      </p:sp>
      <p:sp>
        <p:nvSpPr>
          <p:cNvPr id="145428" name="Line 20">
            <a:extLst>
              <a:ext uri="{FF2B5EF4-FFF2-40B4-BE49-F238E27FC236}">
                <a16:creationId xmlns:a16="http://schemas.microsoft.com/office/drawing/2014/main" id="{CC6CAE5E-1D03-FDA5-60F8-76AE42D58899}"/>
              </a:ext>
            </a:extLst>
          </p:cNvPr>
          <p:cNvSpPr>
            <a:spLocks noChangeShapeType="1"/>
          </p:cNvSpPr>
          <p:nvPr/>
        </p:nvSpPr>
        <p:spPr bwMode="auto">
          <a:xfrm>
            <a:off x="7543800" y="26384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29" name="Line 21">
            <a:extLst>
              <a:ext uri="{FF2B5EF4-FFF2-40B4-BE49-F238E27FC236}">
                <a16:creationId xmlns:a16="http://schemas.microsoft.com/office/drawing/2014/main" id="{E037F0C5-E20A-CD89-CFB4-166424A5E8D8}"/>
              </a:ext>
            </a:extLst>
          </p:cNvPr>
          <p:cNvSpPr>
            <a:spLocks noChangeShapeType="1"/>
          </p:cNvSpPr>
          <p:nvPr/>
        </p:nvSpPr>
        <p:spPr bwMode="auto">
          <a:xfrm>
            <a:off x="7543800" y="263842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30" name="Line 22">
            <a:extLst>
              <a:ext uri="{FF2B5EF4-FFF2-40B4-BE49-F238E27FC236}">
                <a16:creationId xmlns:a16="http://schemas.microsoft.com/office/drawing/2014/main" id="{AB22B775-83BE-D0B4-63F8-1EAC19533532}"/>
              </a:ext>
            </a:extLst>
          </p:cNvPr>
          <p:cNvSpPr>
            <a:spLocks noChangeShapeType="1"/>
          </p:cNvSpPr>
          <p:nvPr/>
        </p:nvSpPr>
        <p:spPr bwMode="auto">
          <a:xfrm>
            <a:off x="8001000" y="26384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31" name="Line 23">
            <a:extLst>
              <a:ext uri="{FF2B5EF4-FFF2-40B4-BE49-F238E27FC236}">
                <a16:creationId xmlns:a16="http://schemas.microsoft.com/office/drawing/2014/main" id="{ED21018C-097E-97D6-1C06-60B8CF6D7110}"/>
              </a:ext>
            </a:extLst>
          </p:cNvPr>
          <p:cNvSpPr>
            <a:spLocks noChangeShapeType="1"/>
          </p:cNvSpPr>
          <p:nvPr/>
        </p:nvSpPr>
        <p:spPr bwMode="auto">
          <a:xfrm>
            <a:off x="7772400" y="24098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5432" name="Text Box 24">
            <a:extLst>
              <a:ext uri="{FF2B5EF4-FFF2-40B4-BE49-F238E27FC236}">
                <a16:creationId xmlns:a16="http://schemas.microsoft.com/office/drawing/2014/main" id="{BCAA032F-122E-91EB-F963-8752E92ADD95}"/>
              </a:ext>
            </a:extLst>
          </p:cNvPr>
          <p:cNvSpPr txBox="1">
            <a:spLocks noChangeArrowheads="1"/>
          </p:cNvSpPr>
          <p:nvPr/>
        </p:nvSpPr>
        <p:spPr bwMode="auto">
          <a:xfrm>
            <a:off x="8001000" y="2209801"/>
            <a:ext cx="914400" cy="5810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Robot hand</a:t>
            </a:r>
          </a:p>
        </p:txBody>
      </p:sp>
      <p:sp>
        <p:nvSpPr>
          <p:cNvPr id="145433" name="Text Box 25">
            <a:extLst>
              <a:ext uri="{FF2B5EF4-FFF2-40B4-BE49-F238E27FC236}">
                <a16:creationId xmlns:a16="http://schemas.microsoft.com/office/drawing/2014/main" id="{0245AA02-322B-D4BF-C326-6D6E2B66F62F}"/>
              </a:ext>
            </a:extLst>
          </p:cNvPr>
          <p:cNvSpPr txBox="1">
            <a:spLocks noChangeArrowheads="1"/>
          </p:cNvSpPr>
          <p:nvPr/>
        </p:nvSpPr>
        <p:spPr bwMode="auto">
          <a:xfrm>
            <a:off x="2819400" y="3768726"/>
            <a:ext cx="43434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marL="9144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3716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marL="18288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marL="22860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marL="27432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marL="32004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marL="36576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marL="41148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None/>
            </a:pPr>
            <a:r>
              <a:rPr lang="en-GB" altLang="en-US" sz="2400">
                <a:latin typeface="Times New Roman" panose="02020603050405020304" pitchFamily="18" charset="0"/>
              </a:rPr>
              <a:t>Sequence of actions : </a:t>
            </a:r>
          </a:p>
          <a:p>
            <a:pPr>
              <a:buClr>
                <a:srgbClr val="000000"/>
              </a:buClr>
              <a:buSzPct val="100000"/>
              <a:buFont typeface="Times New Roman" panose="02020603050405020304" pitchFamily="18" charset="0"/>
              <a:buAutoNum type="arabicPeriod"/>
            </a:pPr>
            <a:r>
              <a:rPr lang="en-GB" altLang="en-US" sz="2400">
                <a:latin typeface="Times New Roman" panose="02020603050405020304" pitchFamily="18" charset="0"/>
              </a:rPr>
              <a:t>Grab C</a:t>
            </a:r>
          </a:p>
          <a:p>
            <a:pPr>
              <a:buClr>
                <a:srgbClr val="000000"/>
              </a:buClr>
              <a:buSzPct val="100000"/>
              <a:buFont typeface="Times New Roman" panose="02020603050405020304" pitchFamily="18" charset="0"/>
              <a:buAutoNum type="arabicPeriod"/>
            </a:pPr>
            <a:r>
              <a:rPr lang="en-GB" altLang="en-US" sz="2400">
                <a:latin typeface="Times New Roman" panose="02020603050405020304" pitchFamily="18" charset="0"/>
              </a:rPr>
              <a:t>Pickup C</a:t>
            </a:r>
          </a:p>
          <a:p>
            <a:pPr>
              <a:buClr>
                <a:srgbClr val="000000"/>
              </a:buClr>
              <a:buSzPct val="100000"/>
              <a:buFont typeface="Times New Roman" panose="02020603050405020304" pitchFamily="18" charset="0"/>
              <a:buAutoNum type="arabicPeriod"/>
            </a:pPr>
            <a:r>
              <a:rPr lang="en-GB" altLang="en-US" sz="2400">
                <a:latin typeface="Times New Roman" panose="02020603050405020304" pitchFamily="18" charset="0"/>
              </a:rPr>
              <a:t>Place on table C</a:t>
            </a:r>
          </a:p>
          <a:p>
            <a:pPr>
              <a:buClr>
                <a:srgbClr val="000000"/>
              </a:buClr>
              <a:buSzPct val="100000"/>
              <a:buFont typeface="Times New Roman" panose="02020603050405020304" pitchFamily="18" charset="0"/>
              <a:buAutoNum type="arabicPeriod"/>
            </a:pPr>
            <a:r>
              <a:rPr lang="en-GB" altLang="en-US" sz="2400">
                <a:latin typeface="Times New Roman" panose="02020603050405020304" pitchFamily="18" charset="0"/>
              </a:rPr>
              <a:t>Grab B</a:t>
            </a:r>
          </a:p>
          <a:p>
            <a:pPr>
              <a:buClr>
                <a:srgbClr val="000000"/>
              </a:buClr>
              <a:buSzPct val="100000"/>
              <a:buFont typeface="Times New Roman" panose="02020603050405020304" pitchFamily="18" charset="0"/>
              <a:buAutoNum type="arabicPeriod"/>
            </a:pPr>
            <a:r>
              <a:rPr lang="en-GB" altLang="en-US" sz="2400">
                <a:latin typeface="Times New Roman" panose="02020603050405020304" pitchFamily="18" charset="0"/>
              </a:rPr>
              <a:t>Pickup B</a:t>
            </a:r>
          </a:p>
          <a:p>
            <a:pPr>
              <a:buClr>
                <a:srgbClr val="000000"/>
              </a:buClr>
              <a:buSzPct val="100000"/>
              <a:buFont typeface="Times New Roman" panose="02020603050405020304" pitchFamily="18" charset="0"/>
              <a:buAutoNum type="arabicPeriod"/>
            </a:pPr>
            <a:endParaRPr lang="en-GB" altLang="en-US" sz="2400">
              <a:latin typeface="Times New Roman" panose="02020603050405020304" pitchFamily="18" charset="0"/>
            </a:endParaRPr>
          </a:p>
        </p:txBody>
      </p:sp>
      <p:sp>
        <p:nvSpPr>
          <p:cNvPr id="145434" name="Text Box 26">
            <a:extLst>
              <a:ext uri="{FF2B5EF4-FFF2-40B4-BE49-F238E27FC236}">
                <a16:creationId xmlns:a16="http://schemas.microsoft.com/office/drawing/2014/main" id="{2763E620-DBBF-172C-4816-C76E90AC27F1}"/>
              </a:ext>
            </a:extLst>
          </p:cNvPr>
          <p:cNvSpPr txBox="1">
            <a:spLocks noChangeArrowheads="1"/>
          </p:cNvSpPr>
          <p:nvPr/>
        </p:nvSpPr>
        <p:spPr bwMode="auto">
          <a:xfrm>
            <a:off x="6172200" y="4165601"/>
            <a:ext cx="381000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marL="9144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3716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marL="18288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marL="22860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marL="27432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marL="32004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marL="36576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marL="41148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None/>
            </a:pPr>
            <a:r>
              <a:rPr lang="en-GB" altLang="en-US" sz="2400">
                <a:latin typeface="Times New Roman" panose="02020603050405020304" pitchFamily="18" charset="0"/>
              </a:rPr>
              <a:t>6. 	Stack B on C</a:t>
            </a:r>
          </a:p>
          <a:p>
            <a:pPr>
              <a:buClr>
                <a:srgbClr val="000000"/>
              </a:buClr>
              <a:buSzPct val="100000"/>
              <a:buFont typeface="Times New Roman" panose="02020603050405020304" pitchFamily="18" charset="0"/>
              <a:buAutoNum type="arabicPeriod" startAt="7"/>
            </a:pPr>
            <a:r>
              <a:rPr lang="en-GB" altLang="en-US" sz="2400">
                <a:latin typeface="Times New Roman" panose="02020603050405020304" pitchFamily="18" charset="0"/>
              </a:rPr>
              <a:t>Grab A</a:t>
            </a:r>
          </a:p>
          <a:p>
            <a:pPr>
              <a:buClr>
                <a:srgbClr val="000000"/>
              </a:buClr>
              <a:buSzPct val="100000"/>
              <a:buFont typeface="Times New Roman" panose="02020603050405020304" pitchFamily="18" charset="0"/>
              <a:buAutoNum type="arabicPeriod" startAt="7"/>
            </a:pPr>
            <a:r>
              <a:rPr lang="en-GB" altLang="en-US" sz="2400">
                <a:latin typeface="Times New Roman" panose="02020603050405020304" pitchFamily="18" charset="0"/>
              </a:rPr>
              <a:t>Pickup A</a:t>
            </a:r>
          </a:p>
          <a:p>
            <a:pPr>
              <a:buClr>
                <a:srgbClr val="000000"/>
              </a:buClr>
              <a:buSzPct val="100000"/>
              <a:buFont typeface="Times New Roman" panose="02020603050405020304" pitchFamily="18" charset="0"/>
              <a:buAutoNum type="arabicPeriod" startAt="7"/>
            </a:pPr>
            <a:r>
              <a:rPr lang="en-GB" altLang="en-US" sz="2400">
                <a:latin typeface="Times New Roman" panose="02020603050405020304" pitchFamily="18" charset="0"/>
              </a:rPr>
              <a:t>Stack A on B</a:t>
            </a:r>
          </a:p>
          <a:p>
            <a:pPr>
              <a:buClr>
                <a:srgbClr val="000000"/>
              </a:buClr>
              <a:buSzPct val="100000"/>
              <a:buFont typeface="Times New Roman" panose="02020603050405020304" pitchFamily="18" charset="0"/>
              <a:buAutoNum type="arabicPeriod" startAt="7"/>
            </a:pPr>
            <a:endParaRPr lang="en-GB" altLang="en-US" sz="2400">
              <a:latin typeface="Times New Roman" panose="02020603050405020304" pitchFamily="18" charset="0"/>
            </a:endParaRPr>
          </a:p>
          <a:p>
            <a:pPr>
              <a:buClr>
                <a:srgbClr val="000000"/>
              </a:buClr>
              <a:buSzPct val="100000"/>
              <a:buFont typeface="Times New Roman" panose="02020603050405020304" pitchFamily="18" charset="0"/>
              <a:buNone/>
            </a:pPr>
            <a:endParaRPr lang="en-GB" altLang="en-US" sz="2400">
              <a:latin typeface="Times New Roman" panose="02020603050405020304" pitchFamily="18" charset="0"/>
            </a:endParaRPr>
          </a:p>
          <a:p>
            <a:pPr>
              <a:buClr>
                <a:srgbClr val="000000"/>
              </a:buClr>
              <a:buSzPct val="100000"/>
              <a:buFont typeface="Times New Roman" panose="02020603050405020304" pitchFamily="18" charset="0"/>
              <a:buChar char="•"/>
            </a:pPr>
            <a:endParaRPr lang="en-GB" altLang="en-US" sz="2400">
              <a:latin typeface="Times New Roman" panose="02020603050405020304" pitchFamily="18" charset="0"/>
            </a:endParaRPr>
          </a:p>
          <a:p>
            <a:pPr>
              <a:buClr>
                <a:srgbClr val="000000"/>
              </a:buClr>
              <a:buSzPct val="100000"/>
              <a:buFont typeface="Times New Roman" panose="02020603050405020304" pitchFamily="18" charset="0"/>
              <a:buChar char="•"/>
            </a:pPr>
            <a:endParaRPr lang="en-GB" altLang="en-US" sz="2400">
              <a:latin typeface="Times New Roman" panose="02020603050405020304" pitchFamily="18" charset="0"/>
            </a:endParaRPr>
          </a:p>
        </p:txBody>
      </p:sp>
    </p:spTree>
    <p:extLst>
      <p:ext uri="{BB962C8B-B14F-4D97-AF65-F5344CB8AC3E}">
        <p14:creationId xmlns:p14="http://schemas.microsoft.com/office/powerpoint/2010/main" val="52641850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CE0FD0D2-4124-D159-14D7-05AB01E1074B}"/>
              </a:ext>
            </a:extLst>
          </p:cNvPr>
          <p:cNvSpPr>
            <a:spLocks noGrp="1" noChangeArrowheads="1"/>
          </p:cNvSpPr>
          <p:nvPr>
            <p:ph type="title"/>
          </p:nvPr>
        </p:nvSpPr>
        <p:spPr>
          <a:xfrm>
            <a:off x="2286001" y="228600"/>
            <a:ext cx="7762875" cy="14605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Example : Blocks World</a:t>
            </a:r>
          </a:p>
        </p:txBody>
      </p:sp>
      <p:sp>
        <p:nvSpPr>
          <p:cNvPr id="147459" name="Text Box 3">
            <a:extLst>
              <a:ext uri="{FF2B5EF4-FFF2-40B4-BE49-F238E27FC236}">
                <a16:creationId xmlns:a16="http://schemas.microsoft.com/office/drawing/2014/main" id="{88CB91A1-C5D4-2BEA-E5F3-7B7072241800}"/>
              </a:ext>
            </a:extLst>
          </p:cNvPr>
          <p:cNvSpPr txBox="1">
            <a:spLocks noChangeArrowheads="1"/>
          </p:cNvSpPr>
          <p:nvPr/>
        </p:nvSpPr>
        <p:spPr bwMode="auto">
          <a:xfrm>
            <a:off x="2133600" y="1460501"/>
            <a:ext cx="8001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Fundamental Problem :</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The </a:t>
            </a:r>
            <a:r>
              <a:rPr lang="en-GB" altLang="en-US" sz="2800" i="1">
                <a:latin typeface="Times New Roman" panose="02020603050405020304" pitchFamily="18" charset="0"/>
              </a:rPr>
              <a:t>frame problem </a:t>
            </a:r>
            <a:r>
              <a:rPr lang="en-GB" altLang="en-US" sz="2800">
                <a:latin typeface="Times New Roman" panose="02020603050405020304" pitchFamily="18" charset="0"/>
              </a:rPr>
              <a:t>in AI is concerned with the question of what piece of knowledge is relevant to the situation.</a:t>
            </a: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Fundamental Assumption : Closed world assumption</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If something is not asserted in the knowledge base, it is assumed to be false. </a:t>
            </a: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(Also called “Negation by failure”)</a:t>
            </a: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2750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FF1514D-211C-9A2C-BB09-808830FAABC7}"/>
              </a:ext>
            </a:extLst>
          </p:cNvPr>
          <p:cNvSpPr>
            <a:spLocks noGrp="1" noChangeArrowheads="1"/>
          </p:cNvSpPr>
          <p:nvPr>
            <p:ph type="title"/>
          </p:nvPr>
        </p:nvSpPr>
        <p:spPr>
          <a:xfrm>
            <a:off x="2286001" y="228600"/>
            <a:ext cx="7762875" cy="14605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Example : Blocks World</a:t>
            </a:r>
          </a:p>
        </p:txBody>
      </p:sp>
      <p:sp>
        <p:nvSpPr>
          <p:cNvPr id="149507" name="Text Box 3">
            <a:extLst>
              <a:ext uri="{FF2B5EF4-FFF2-40B4-BE49-F238E27FC236}">
                <a16:creationId xmlns:a16="http://schemas.microsoft.com/office/drawing/2014/main" id="{854F4524-9E5F-2213-8DAD-8477D994D701}"/>
              </a:ext>
            </a:extLst>
          </p:cNvPr>
          <p:cNvSpPr txBox="1">
            <a:spLocks noChangeArrowheads="1"/>
          </p:cNvSpPr>
          <p:nvPr/>
        </p:nvSpPr>
        <p:spPr bwMode="auto">
          <a:xfrm>
            <a:off x="2286000" y="1371601"/>
            <a:ext cx="7620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STRIPS : A planning system – Has rules with precondition deletion list and addition list	</a:t>
            </a:r>
          </a:p>
        </p:txBody>
      </p:sp>
      <p:sp>
        <p:nvSpPr>
          <p:cNvPr id="149508" name="Line 4">
            <a:extLst>
              <a:ext uri="{FF2B5EF4-FFF2-40B4-BE49-F238E27FC236}">
                <a16:creationId xmlns:a16="http://schemas.microsoft.com/office/drawing/2014/main" id="{F8AA4A06-2305-C5A0-A716-1B646E914921}"/>
              </a:ext>
            </a:extLst>
          </p:cNvPr>
          <p:cNvSpPr>
            <a:spLocks noChangeShapeType="1"/>
          </p:cNvSpPr>
          <p:nvPr/>
        </p:nvSpPr>
        <p:spPr bwMode="auto">
          <a:xfrm>
            <a:off x="5715000" y="2286000"/>
            <a:ext cx="0" cy="388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09" name="Text Box 5">
            <a:extLst>
              <a:ext uri="{FF2B5EF4-FFF2-40B4-BE49-F238E27FC236}">
                <a16:creationId xmlns:a16="http://schemas.microsoft.com/office/drawing/2014/main" id="{2A31845F-2B5A-60CE-BC86-F401F07D0836}"/>
              </a:ext>
            </a:extLst>
          </p:cNvPr>
          <p:cNvSpPr txBox="1">
            <a:spLocks noChangeArrowheads="1"/>
          </p:cNvSpPr>
          <p:nvPr/>
        </p:nvSpPr>
        <p:spPr bwMode="auto">
          <a:xfrm>
            <a:off x="2819400" y="3810001"/>
            <a:ext cx="19812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on(B, table)</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on(A, table) </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on(C, A)</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hand empty</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clear(C)</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clear(B)</a:t>
            </a:r>
          </a:p>
        </p:txBody>
      </p:sp>
      <p:sp>
        <p:nvSpPr>
          <p:cNvPr id="149510" name="Text Box 6">
            <a:extLst>
              <a:ext uri="{FF2B5EF4-FFF2-40B4-BE49-F238E27FC236}">
                <a16:creationId xmlns:a16="http://schemas.microsoft.com/office/drawing/2014/main" id="{56B2E150-78EC-C7B0-040A-C8BDEA633DB9}"/>
              </a:ext>
            </a:extLst>
          </p:cNvPr>
          <p:cNvSpPr txBox="1">
            <a:spLocks noChangeArrowheads="1"/>
          </p:cNvSpPr>
          <p:nvPr/>
        </p:nvSpPr>
        <p:spPr bwMode="auto">
          <a:xfrm>
            <a:off x="6324600" y="3810000"/>
            <a:ext cx="19812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on(C, table)</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on(B, C) </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on(A, B)</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hand empty</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clear(A)</a:t>
            </a:r>
          </a:p>
        </p:txBody>
      </p:sp>
      <p:sp>
        <p:nvSpPr>
          <p:cNvPr id="149511" name="Line 7">
            <a:extLst>
              <a:ext uri="{FF2B5EF4-FFF2-40B4-BE49-F238E27FC236}">
                <a16:creationId xmlns:a16="http://schemas.microsoft.com/office/drawing/2014/main" id="{2EA22751-3EEA-D4AC-8AE8-5D73B37671D1}"/>
              </a:ext>
            </a:extLst>
          </p:cNvPr>
          <p:cNvSpPr>
            <a:spLocks noChangeShapeType="1"/>
          </p:cNvSpPr>
          <p:nvPr/>
        </p:nvSpPr>
        <p:spPr bwMode="auto">
          <a:xfrm>
            <a:off x="27432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12" name="Rectangle 8">
            <a:extLst>
              <a:ext uri="{FF2B5EF4-FFF2-40B4-BE49-F238E27FC236}">
                <a16:creationId xmlns:a16="http://schemas.microsoft.com/office/drawing/2014/main" id="{C4184E71-18BC-E45E-8522-5CF98136AE75}"/>
              </a:ext>
            </a:extLst>
          </p:cNvPr>
          <p:cNvSpPr>
            <a:spLocks noChangeArrowheads="1"/>
          </p:cNvSpPr>
          <p:nvPr/>
        </p:nvSpPr>
        <p:spPr bwMode="auto">
          <a:xfrm>
            <a:off x="31242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A</a:t>
            </a:r>
          </a:p>
        </p:txBody>
      </p:sp>
      <p:sp>
        <p:nvSpPr>
          <p:cNvPr id="149513" name="Rectangle 9">
            <a:extLst>
              <a:ext uri="{FF2B5EF4-FFF2-40B4-BE49-F238E27FC236}">
                <a16:creationId xmlns:a16="http://schemas.microsoft.com/office/drawing/2014/main" id="{60D9322A-F17B-1192-FD2F-C27A8C4BA66D}"/>
              </a:ext>
            </a:extLst>
          </p:cNvPr>
          <p:cNvSpPr>
            <a:spLocks noChangeArrowheads="1"/>
          </p:cNvSpPr>
          <p:nvPr/>
        </p:nvSpPr>
        <p:spPr bwMode="auto">
          <a:xfrm>
            <a:off x="3124200" y="2667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C</a:t>
            </a:r>
          </a:p>
        </p:txBody>
      </p:sp>
      <p:sp>
        <p:nvSpPr>
          <p:cNvPr id="149514" name="Rectangle 10">
            <a:extLst>
              <a:ext uri="{FF2B5EF4-FFF2-40B4-BE49-F238E27FC236}">
                <a16:creationId xmlns:a16="http://schemas.microsoft.com/office/drawing/2014/main" id="{20925786-F8B3-B982-0A78-8865340CA840}"/>
              </a:ext>
            </a:extLst>
          </p:cNvPr>
          <p:cNvSpPr>
            <a:spLocks noChangeArrowheads="1"/>
          </p:cNvSpPr>
          <p:nvPr/>
        </p:nvSpPr>
        <p:spPr bwMode="auto">
          <a:xfrm>
            <a:off x="6781800" y="2286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A</a:t>
            </a:r>
          </a:p>
        </p:txBody>
      </p:sp>
      <p:sp>
        <p:nvSpPr>
          <p:cNvPr id="149515" name="Rectangle 11">
            <a:extLst>
              <a:ext uri="{FF2B5EF4-FFF2-40B4-BE49-F238E27FC236}">
                <a16:creationId xmlns:a16="http://schemas.microsoft.com/office/drawing/2014/main" id="{DDB4D7AB-A6AD-5DA5-6F62-28E640C38D4B}"/>
              </a:ext>
            </a:extLst>
          </p:cNvPr>
          <p:cNvSpPr>
            <a:spLocks noChangeArrowheads="1"/>
          </p:cNvSpPr>
          <p:nvPr/>
        </p:nvSpPr>
        <p:spPr bwMode="auto">
          <a:xfrm>
            <a:off x="67818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C</a:t>
            </a:r>
          </a:p>
        </p:txBody>
      </p:sp>
      <p:sp>
        <p:nvSpPr>
          <p:cNvPr id="149516" name="Rectangle 12">
            <a:extLst>
              <a:ext uri="{FF2B5EF4-FFF2-40B4-BE49-F238E27FC236}">
                <a16:creationId xmlns:a16="http://schemas.microsoft.com/office/drawing/2014/main" id="{BC9BB207-11FF-01C7-66ED-34BB4F2BE1D5}"/>
              </a:ext>
            </a:extLst>
          </p:cNvPr>
          <p:cNvSpPr>
            <a:spLocks noChangeArrowheads="1"/>
          </p:cNvSpPr>
          <p:nvPr/>
        </p:nvSpPr>
        <p:spPr bwMode="auto">
          <a:xfrm>
            <a:off x="4114800" y="3048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B</a:t>
            </a:r>
          </a:p>
        </p:txBody>
      </p:sp>
      <p:sp>
        <p:nvSpPr>
          <p:cNvPr id="149517" name="Line 13">
            <a:extLst>
              <a:ext uri="{FF2B5EF4-FFF2-40B4-BE49-F238E27FC236}">
                <a16:creationId xmlns:a16="http://schemas.microsoft.com/office/drawing/2014/main" id="{31397111-F411-9201-AE29-680051E4D190}"/>
              </a:ext>
            </a:extLst>
          </p:cNvPr>
          <p:cNvSpPr>
            <a:spLocks noChangeShapeType="1"/>
          </p:cNvSpPr>
          <p:nvPr/>
        </p:nvSpPr>
        <p:spPr bwMode="auto">
          <a:xfrm>
            <a:off x="62484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18" name="Rectangle 14">
            <a:extLst>
              <a:ext uri="{FF2B5EF4-FFF2-40B4-BE49-F238E27FC236}">
                <a16:creationId xmlns:a16="http://schemas.microsoft.com/office/drawing/2014/main" id="{C1051CA9-1771-DADF-34F8-D2B34C9A9CF9}"/>
              </a:ext>
            </a:extLst>
          </p:cNvPr>
          <p:cNvSpPr>
            <a:spLocks noChangeArrowheads="1"/>
          </p:cNvSpPr>
          <p:nvPr/>
        </p:nvSpPr>
        <p:spPr bwMode="auto">
          <a:xfrm>
            <a:off x="6781800" y="266700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2400">
                <a:latin typeface="Times New Roman" panose="02020603050405020304" pitchFamily="18" charset="0"/>
              </a:rPr>
              <a:t>B</a:t>
            </a:r>
          </a:p>
        </p:txBody>
      </p:sp>
      <p:sp>
        <p:nvSpPr>
          <p:cNvPr id="149519" name="Line 15">
            <a:extLst>
              <a:ext uri="{FF2B5EF4-FFF2-40B4-BE49-F238E27FC236}">
                <a16:creationId xmlns:a16="http://schemas.microsoft.com/office/drawing/2014/main" id="{DF44324C-D9AD-930B-624D-BB49FEFB57FD}"/>
              </a:ext>
            </a:extLst>
          </p:cNvPr>
          <p:cNvSpPr>
            <a:spLocks noChangeShapeType="1"/>
          </p:cNvSpPr>
          <p:nvPr/>
        </p:nvSpPr>
        <p:spPr bwMode="auto">
          <a:xfrm>
            <a:off x="5715000" y="2286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0" name="Text Box 16">
            <a:extLst>
              <a:ext uri="{FF2B5EF4-FFF2-40B4-BE49-F238E27FC236}">
                <a16:creationId xmlns:a16="http://schemas.microsoft.com/office/drawing/2014/main" id="{2E416029-AA82-BFB9-DBAD-AB9DD1CFAFC6}"/>
              </a:ext>
            </a:extLst>
          </p:cNvPr>
          <p:cNvSpPr txBox="1">
            <a:spLocks noChangeArrowheads="1"/>
          </p:cNvSpPr>
          <p:nvPr/>
        </p:nvSpPr>
        <p:spPr bwMode="auto">
          <a:xfrm>
            <a:off x="3200400" y="3429001"/>
            <a:ext cx="1295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imes New Roman" panose="02020603050405020304" pitchFamily="18" charset="0"/>
              </a:rPr>
              <a:t>START</a:t>
            </a:r>
          </a:p>
        </p:txBody>
      </p:sp>
      <p:sp>
        <p:nvSpPr>
          <p:cNvPr id="149521" name="Text Box 17">
            <a:extLst>
              <a:ext uri="{FF2B5EF4-FFF2-40B4-BE49-F238E27FC236}">
                <a16:creationId xmlns:a16="http://schemas.microsoft.com/office/drawing/2014/main" id="{694A3E66-946B-3945-981D-36DECDFDCE9F}"/>
              </a:ext>
            </a:extLst>
          </p:cNvPr>
          <p:cNvSpPr txBox="1">
            <a:spLocks noChangeArrowheads="1"/>
          </p:cNvSpPr>
          <p:nvPr/>
        </p:nvSpPr>
        <p:spPr bwMode="auto">
          <a:xfrm>
            <a:off x="6477000" y="3429001"/>
            <a:ext cx="1295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imes New Roman" panose="02020603050405020304" pitchFamily="18" charset="0"/>
              </a:rPr>
              <a:t>GOAL</a:t>
            </a:r>
          </a:p>
        </p:txBody>
      </p:sp>
      <p:sp>
        <p:nvSpPr>
          <p:cNvPr id="149522" name="Line 18">
            <a:extLst>
              <a:ext uri="{FF2B5EF4-FFF2-40B4-BE49-F238E27FC236}">
                <a16:creationId xmlns:a16="http://schemas.microsoft.com/office/drawing/2014/main" id="{FE2CACE0-AAD7-86AC-8659-4F07DE91C591}"/>
              </a:ext>
            </a:extLst>
          </p:cNvPr>
          <p:cNvSpPr>
            <a:spLocks noChangeShapeType="1"/>
          </p:cNvSpPr>
          <p:nvPr/>
        </p:nvSpPr>
        <p:spPr bwMode="auto">
          <a:xfrm>
            <a:off x="3810000" y="26670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3" name="Line 19">
            <a:extLst>
              <a:ext uri="{FF2B5EF4-FFF2-40B4-BE49-F238E27FC236}">
                <a16:creationId xmlns:a16="http://schemas.microsoft.com/office/drawing/2014/main" id="{54F12A6C-9CF9-037C-B33E-54D0B9436E9F}"/>
              </a:ext>
            </a:extLst>
          </p:cNvPr>
          <p:cNvSpPr>
            <a:spLocks noChangeShapeType="1"/>
          </p:cNvSpPr>
          <p:nvPr/>
        </p:nvSpPr>
        <p:spPr bwMode="auto">
          <a:xfrm>
            <a:off x="3810000" y="2667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4" name="Line 20">
            <a:extLst>
              <a:ext uri="{FF2B5EF4-FFF2-40B4-BE49-F238E27FC236}">
                <a16:creationId xmlns:a16="http://schemas.microsoft.com/office/drawing/2014/main" id="{321BF6EA-97C9-F799-8AE9-9B8C1F50665B}"/>
              </a:ext>
            </a:extLst>
          </p:cNvPr>
          <p:cNvSpPr>
            <a:spLocks noChangeShapeType="1"/>
          </p:cNvSpPr>
          <p:nvPr/>
        </p:nvSpPr>
        <p:spPr bwMode="auto">
          <a:xfrm>
            <a:off x="4267200" y="26670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5" name="Line 21">
            <a:extLst>
              <a:ext uri="{FF2B5EF4-FFF2-40B4-BE49-F238E27FC236}">
                <a16:creationId xmlns:a16="http://schemas.microsoft.com/office/drawing/2014/main" id="{20AEA213-25F9-7CC0-9CF2-552D37385282}"/>
              </a:ext>
            </a:extLst>
          </p:cNvPr>
          <p:cNvSpPr>
            <a:spLocks noChangeShapeType="1"/>
          </p:cNvSpPr>
          <p:nvPr/>
        </p:nvSpPr>
        <p:spPr bwMode="auto">
          <a:xfrm>
            <a:off x="4038600" y="2438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6" name="Text Box 22">
            <a:extLst>
              <a:ext uri="{FF2B5EF4-FFF2-40B4-BE49-F238E27FC236}">
                <a16:creationId xmlns:a16="http://schemas.microsoft.com/office/drawing/2014/main" id="{85B4E0DF-96E1-AD70-29C6-144BD365B463}"/>
              </a:ext>
            </a:extLst>
          </p:cNvPr>
          <p:cNvSpPr txBox="1">
            <a:spLocks noChangeArrowheads="1"/>
          </p:cNvSpPr>
          <p:nvPr/>
        </p:nvSpPr>
        <p:spPr bwMode="auto">
          <a:xfrm>
            <a:off x="4267200" y="2238376"/>
            <a:ext cx="914400" cy="5810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Robot hand</a:t>
            </a:r>
          </a:p>
        </p:txBody>
      </p:sp>
      <p:sp>
        <p:nvSpPr>
          <p:cNvPr id="149527" name="Line 23">
            <a:extLst>
              <a:ext uri="{FF2B5EF4-FFF2-40B4-BE49-F238E27FC236}">
                <a16:creationId xmlns:a16="http://schemas.microsoft.com/office/drawing/2014/main" id="{894AE7E2-9639-89E3-4CB1-CC5F862AE17C}"/>
              </a:ext>
            </a:extLst>
          </p:cNvPr>
          <p:cNvSpPr>
            <a:spLocks noChangeShapeType="1"/>
          </p:cNvSpPr>
          <p:nvPr/>
        </p:nvSpPr>
        <p:spPr bwMode="auto">
          <a:xfrm>
            <a:off x="7543800" y="26384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8" name="Line 24">
            <a:extLst>
              <a:ext uri="{FF2B5EF4-FFF2-40B4-BE49-F238E27FC236}">
                <a16:creationId xmlns:a16="http://schemas.microsoft.com/office/drawing/2014/main" id="{B3975A7B-AD77-76AE-8F57-17C565397A8F}"/>
              </a:ext>
            </a:extLst>
          </p:cNvPr>
          <p:cNvSpPr>
            <a:spLocks noChangeShapeType="1"/>
          </p:cNvSpPr>
          <p:nvPr/>
        </p:nvSpPr>
        <p:spPr bwMode="auto">
          <a:xfrm>
            <a:off x="7543800" y="263842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29" name="Line 25">
            <a:extLst>
              <a:ext uri="{FF2B5EF4-FFF2-40B4-BE49-F238E27FC236}">
                <a16:creationId xmlns:a16="http://schemas.microsoft.com/office/drawing/2014/main" id="{4E0CA881-F896-7260-493D-706FFBBD3E5F}"/>
              </a:ext>
            </a:extLst>
          </p:cNvPr>
          <p:cNvSpPr>
            <a:spLocks noChangeShapeType="1"/>
          </p:cNvSpPr>
          <p:nvPr/>
        </p:nvSpPr>
        <p:spPr bwMode="auto">
          <a:xfrm>
            <a:off x="8001000" y="26384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30" name="Line 26">
            <a:extLst>
              <a:ext uri="{FF2B5EF4-FFF2-40B4-BE49-F238E27FC236}">
                <a16:creationId xmlns:a16="http://schemas.microsoft.com/office/drawing/2014/main" id="{B01BFC9C-8A16-3F30-7CD5-FE0C8FF95DEF}"/>
              </a:ext>
            </a:extLst>
          </p:cNvPr>
          <p:cNvSpPr>
            <a:spLocks noChangeShapeType="1"/>
          </p:cNvSpPr>
          <p:nvPr/>
        </p:nvSpPr>
        <p:spPr bwMode="auto">
          <a:xfrm>
            <a:off x="7772400" y="2409825"/>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9531" name="Text Box 27">
            <a:extLst>
              <a:ext uri="{FF2B5EF4-FFF2-40B4-BE49-F238E27FC236}">
                <a16:creationId xmlns:a16="http://schemas.microsoft.com/office/drawing/2014/main" id="{3B66E4ED-FA86-4529-F256-EDF464784F94}"/>
              </a:ext>
            </a:extLst>
          </p:cNvPr>
          <p:cNvSpPr txBox="1">
            <a:spLocks noChangeArrowheads="1"/>
          </p:cNvSpPr>
          <p:nvPr/>
        </p:nvSpPr>
        <p:spPr bwMode="auto">
          <a:xfrm>
            <a:off x="8001000" y="2209801"/>
            <a:ext cx="914400" cy="5810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Robot hand</a:t>
            </a:r>
          </a:p>
        </p:txBody>
      </p:sp>
    </p:spTree>
    <p:extLst>
      <p:ext uri="{BB962C8B-B14F-4D97-AF65-F5344CB8AC3E}">
        <p14:creationId xmlns:p14="http://schemas.microsoft.com/office/powerpoint/2010/main" val="344863828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BC8EBA0-63FB-D0CC-E896-F76730E91B11}"/>
              </a:ext>
            </a:extLst>
          </p:cNvPr>
          <p:cNvSpPr>
            <a:spLocks noGrp="1" noChangeArrowheads="1"/>
          </p:cNvSpPr>
          <p:nvPr>
            <p:ph type="title"/>
          </p:nvPr>
        </p:nvSpPr>
        <p:spPr>
          <a:xfrm>
            <a:off x="2286001" y="228600"/>
            <a:ext cx="7762875" cy="14605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Rules</a:t>
            </a:r>
          </a:p>
        </p:txBody>
      </p:sp>
      <p:sp>
        <p:nvSpPr>
          <p:cNvPr id="151555" name="Text Box 3">
            <a:extLst>
              <a:ext uri="{FF2B5EF4-FFF2-40B4-BE49-F238E27FC236}">
                <a16:creationId xmlns:a16="http://schemas.microsoft.com/office/drawing/2014/main" id="{48C2B2AD-F567-2E92-BE7A-4BE061F824E4}"/>
              </a:ext>
            </a:extLst>
          </p:cNvPr>
          <p:cNvSpPr txBox="1">
            <a:spLocks noChangeArrowheads="1"/>
          </p:cNvSpPr>
          <p:nvPr/>
        </p:nvSpPr>
        <p:spPr bwMode="auto">
          <a:xfrm>
            <a:off x="2057400" y="1295401"/>
            <a:ext cx="8382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i="1">
                <a:latin typeface="Times New Roman" panose="02020603050405020304" pitchFamily="18" charset="0"/>
              </a:rPr>
              <a:t>R1 : pickup(x)</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	Precondition &amp; Deletion List : hand empty, 										   on(x,table), clear(x)</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	Add List : holding(x)</a:t>
            </a: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a:p>
            <a:pPr eaLnBrk="0" hangingPunct="0">
              <a:buFontTx/>
              <a:buChar char="•"/>
            </a:pPr>
            <a:r>
              <a:rPr lang="en-GB" altLang="en-US" sz="2800" i="1">
                <a:latin typeface="Times New Roman" panose="02020603050405020304" pitchFamily="18" charset="0"/>
              </a:rPr>
              <a:t>R2 : putdown(x)</a:t>
            </a:r>
          </a:p>
          <a:p>
            <a:pPr eaLnBrk="0" hangingPunct="0"/>
            <a:r>
              <a:rPr lang="en-GB" altLang="en-US" sz="2800">
                <a:latin typeface="Times New Roman" panose="02020603050405020304" pitchFamily="18" charset="0"/>
              </a:rPr>
              <a:t>	Precondition &amp; Deletion List : holding(x)</a:t>
            </a:r>
          </a:p>
          <a:p>
            <a:pPr eaLnBrk="0" hangingPunct="0"/>
            <a:r>
              <a:rPr lang="en-GB" altLang="en-US" sz="2800">
                <a:latin typeface="Times New Roman" panose="02020603050405020304" pitchFamily="18" charset="0"/>
              </a:rPr>
              <a:t>	Add List : hand empty, on(x,table), clear(x)</a:t>
            </a:r>
          </a:p>
          <a:p>
            <a:pPr eaLnBrk="0" hangingPunct="0"/>
            <a:endParaRPr lang="en-GB" altLang="en-US" sz="2800">
              <a:latin typeface="Times New Roman" panose="02020603050405020304" pitchFamily="18" charset="0"/>
            </a:endParaRP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p:txBody>
      </p:sp>
    </p:spTree>
    <p:extLst>
      <p:ext uri="{BB962C8B-B14F-4D97-AF65-F5344CB8AC3E}">
        <p14:creationId xmlns:p14="http://schemas.microsoft.com/office/powerpoint/2010/main" val="120049906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299DC5C4-AC2D-C1AD-408E-9349A0E45A05}"/>
              </a:ext>
            </a:extLst>
          </p:cNvPr>
          <p:cNvSpPr>
            <a:spLocks noGrp="1" noChangeArrowheads="1"/>
          </p:cNvSpPr>
          <p:nvPr>
            <p:ph type="title"/>
          </p:nvPr>
        </p:nvSpPr>
        <p:spPr>
          <a:xfrm>
            <a:off x="2286001" y="228600"/>
            <a:ext cx="7762875" cy="14605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Rules</a:t>
            </a:r>
          </a:p>
        </p:txBody>
      </p:sp>
      <p:sp>
        <p:nvSpPr>
          <p:cNvPr id="153603" name="Text Box 3">
            <a:extLst>
              <a:ext uri="{FF2B5EF4-FFF2-40B4-BE49-F238E27FC236}">
                <a16:creationId xmlns:a16="http://schemas.microsoft.com/office/drawing/2014/main" id="{C013C194-4E01-DEB9-6730-2A68727E131E}"/>
              </a:ext>
            </a:extLst>
          </p:cNvPr>
          <p:cNvSpPr txBox="1">
            <a:spLocks noChangeArrowheads="1"/>
          </p:cNvSpPr>
          <p:nvPr/>
        </p:nvSpPr>
        <p:spPr bwMode="auto">
          <a:xfrm>
            <a:off x="2057400" y="1295400"/>
            <a:ext cx="8382000"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i="1">
                <a:latin typeface="Times New Roman" panose="02020603050405020304" pitchFamily="18" charset="0"/>
              </a:rPr>
              <a:t>R3 : stack(x,y)</a:t>
            </a:r>
          </a:p>
          <a:p>
            <a:pPr>
              <a:buClr>
                <a:srgbClr val="000000"/>
              </a:buClr>
              <a:buSzPct val="100000"/>
              <a:buFont typeface="Times New Roman" panose="02020603050405020304" pitchFamily="18" charset="0"/>
              <a:buNone/>
            </a:pPr>
            <a:r>
              <a:rPr lang="en-GB" altLang="en-US" sz="2800">
                <a:latin typeface="Times New Roman" panose="02020603050405020304" pitchFamily="18" charset="0"/>
              </a:rPr>
              <a:t>	Precondition &amp; Deletion List :holding(x), clear(y) 	Add List : on(x,y), clear(x)</a:t>
            </a: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a:p>
            <a:pPr eaLnBrk="0" hangingPunct="0">
              <a:buFontTx/>
              <a:buChar char="•"/>
            </a:pPr>
            <a:r>
              <a:rPr lang="en-GB" altLang="en-US" sz="2800" i="1">
                <a:latin typeface="Times New Roman" panose="02020603050405020304" pitchFamily="18" charset="0"/>
              </a:rPr>
              <a:t>R4 : unstack(x,y)</a:t>
            </a:r>
          </a:p>
          <a:p>
            <a:pPr eaLnBrk="0" hangingPunct="0"/>
            <a:r>
              <a:rPr lang="en-GB" altLang="en-US" sz="2800">
                <a:latin typeface="Times New Roman" panose="02020603050405020304" pitchFamily="18" charset="0"/>
              </a:rPr>
              <a:t>	Precondition &amp; Deletion List : on(x,y), clear(x)</a:t>
            </a:r>
          </a:p>
          <a:p>
            <a:pPr eaLnBrk="0" hangingPunct="0"/>
            <a:r>
              <a:rPr lang="en-GB" altLang="en-US" sz="2800">
                <a:latin typeface="Times New Roman" panose="02020603050405020304" pitchFamily="18" charset="0"/>
              </a:rPr>
              <a:t>	Add List : holding(x), clear(y)</a:t>
            </a:r>
          </a:p>
          <a:p>
            <a:pPr eaLnBrk="0" hangingPunct="0"/>
            <a:endParaRPr lang="en-GB" altLang="en-US" sz="2800">
              <a:latin typeface="Times New Roman" panose="02020603050405020304" pitchFamily="18" charset="0"/>
            </a:endParaRPr>
          </a:p>
          <a:p>
            <a:pPr>
              <a:buClr>
                <a:srgbClr val="000000"/>
              </a:buClr>
              <a:buSzPct val="100000"/>
              <a:buFont typeface="Times New Roman" panose="02020603050405020304" pitchFamily="18" charset="0"/>
              <a:buNone/>
            </a:pPr>
            <a:endParaRPr lang="en-GB" altLang="en-US" sz="2800">
              <a:latin typeface="Times New Roman" panose="02020603050405020304" pitchFamily="18" charset="0"/>
            </a:endParaRPr>
          </a:p>
        </p:txBody>
      </p:sp>
    </p:spTree>
    <p:extLst>
      <p:ext uri="{BB962C8B-B14F-4D97-AF65-F5344CB8AC3E}">
        <p14:creationId xmlns:p14="http://schemas.microsoft.com/office/powerpoint/2010/main" val="27033777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lack and white sign with red text&#10;&#10;Description automatically generated">
            <a:extLst>
              <a:ext uri="{FF2B5EF4-FFF2-40B4-BE49-F238E27FC236}">
                <a16:creationId xmlns:a16="http://schemas.microsoft.com/office/drawing/2014/main" id="{F4756B7E-2DBE-EAED-8EF0-D69ECD2DE376}"/>
              </a:ext>
            </a:extLst>
          </p:cNvPr>
          <p:cNvPicPr>
            <a:picLocks noChangeAspect="1"/>
          </p:cNvPicPr>
          <p:nvPr/>
        </p:nvPicPr>
        <p:blipFill>
          <a:blip r:embed="rId2"/>
          <a:stretch>
            <a:fillRect/>
          </a:stretch>
        </p:blipFill>
        <p:spPr>
          <a:xfrm>
            <a:off x="1266925" y="255277"/>
            <a:ext cx="10146979" cy="6361821"/>
          </a:xfrm>
          <a:prstGeom prst="rect">
            <a:avLst/>
          </a:prstGeom>
        </p:spPr>
      </p:pic>
    </p:spTree>
    <p:extLst>
      <p:ext uri="{BB962C8B-B14F-4D97-AF65-F5344CB8AC3E}">
        <p14:creationId xmlns:p14="http://schemas.microsoft.com/office/powerpoint/2010/main" val="20762788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B14B453C-59DD-425F-BB01-23B2787AF12C}"/>
              </a:ext>
            </a:extLst>
          </p:cNvPr>
          <p:cNvSpPr>
            <a:spLocks noGrp="1" noChangeArrowheads="1"/>
          </p:cNvSpPr>
          <p:nvPr>
            <p:ph type="title"/>
          </p:nvPr>
        </p:nvSpPr>
        <p:spPr>
          <a:xfrm>
            <a:off x="2286001" y="228600"/>
            <a:ext cx="7762875" cy="838200"/>
          </a:xfrm>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Plan for the block world problem</a:t>
            </a:r>
          </a:p>
        </p:txBody>
      </p:sp>
      <p:sp>
        <p:nvSpPr>
          <p:cNvPr id="155651" name="Text Box 3">
            <a:extLst>
              <a:ext uri="{FF2B5EF4-FFF2-40B4-BE49-F238E27FC236}">
                <a16:creationId xmlns:a16="http://schemas.microsoft.com/office/drawing/2014/main" id="{5471811D-63E4-4EA1-25B7-A3AC7A87F1C4}"/>
              </a:ext>
            </a:extLst>
          </p:cNvPr>
          <p:cNvSpPr txBox="1">
            <a:spLocks noChangeArrowheads="1"/>
          </p:cNvSpPr>
          <p:nvPr/>
        </p:nvSpPr>
        <p:spPr bwMode="auto">
          <a:xfrm>
            <a:off x="2057400" y="1295401"/>
            <a:ext cx="8382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marL="9144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3716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marL="18288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marL="22860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marL="27432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marL="32004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marL="36576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marL="4114800" indent="-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For the given problem, Start </a:t>
            </a:r>
            <a:r>
              <a:rPr lang="en-GB" altLang="en-US" sz="2800">
                <a:latin typeface="Times New Roman" panose="02020603050405020304" pitchFamily="18" charset="0"/>
                <a:sym typeface="Wingdings" panose="05000000000000000000" pitchFamily="2" charset="2"/>
              </a:rPr>
              <a:t> Goal can be achieved by the following sequence :</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Unstack(C,A)</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Putdown(C)</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Pickup(B)</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Stack(B,C)</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Pickup(A)</a:t>
            </a:r>
          </a:p>
          <a:p>
            <a:pPr lvl="1">
              <a:buClr>
                <a:srgbClr val="000000"/>
              </a:buClr>
              <a:buSzPct val="100000"/>
              <a:buFont typeface="Times New Roman" panose="02020603050405020304" pitchFamily="18" charset="0"/>
              <a:buAutoNum type="arabicPeriod"/>
            </a:pPr>
            <a:r>
              <a:rPr lang="en-GB" altLang="en-US" sz="2800">
                <a:latin typeface="Times New Roman" panose="02020603050405020304" pitchFamily="18" charset="0"/>
              </a:rPr>
              <a:t>Stack(A,B)</a:t>
            </a:r>
          </a:p>
          <a:p>
            <a:pPr>
              <a:buClr>
                <a:srgbClr val="000000"/>
              </a:buClr>
              <a:buSzPct val="100000"/>
              <a:buFont typeface="Times New Roman" panose="02020603050405020304" pitchFamily="18" charset="0"/>
              <a:buChar char="•"/>
            </a:pPr>
            <a:r>
              <a:rPr lang="en-GB" altLang="en-US" sz="2800">
                <a:latin typeface="Times New Roman" panose="02020603050405020304" pitchFamily="18" charset="0"/>
              </a:rPr>
              <a:t>Execution of a plan: achieved through a data structure called Triangular Table.</a:t>
            </a:r>
          </a:p>
        </p:txBody>
      </p:sp>
    </p:spTree>
    <p:extLst>
      <p:ext uri="{BB962C8B-B14F-4D97-AF65-F5344CB8AC3E}">
        <p14:creationId xmlns:p14="http://schemas.microsoft.com/office/powerpoint/2010/main" val="203680130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0F4F27E-CB07-7560-52BE-D1F2DED04529}"/>
              </a:ext>
            </a:extLst>
          </p:cNvPr>
          <p:cNvSpPr>
            <a:spLocks noGrp="1" noChangeArrowheads="1"/>
          </p:cNvSpPr>
          <p:nvPr>
            <p:ph type="title"/>
          </p:nvPr>
        </p:nvSpPr>
        <p:spPr>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457200">
              <a:lnSpc>
                <a:spcPct val="4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solidFill>
                  <a:schemeClr val="tx1"/>
                </a:solidFill>
                <a:latin typeface="Times New Roman" panose="02020603050405020304" pitchFamily="18" charset="0"/>
              </a:rPr>
              <a:t>Triangular Table</a:t>
            </a:r>
          </a:p>
        </p:txBody>
      </p:sp>
      <p:sp>
        <p:nvSpPr>
          <p:cNvPr id="157699" name="Rectangle 3">
            <a:extLst>
              <a:ext uri="{FF2B5EF4-FFF2-40B4-BE49-F238E27FC236}">
                <a16:creationId xmlns:a16="http://schemas.microsoft.com/office/drawing/2014/main" id="{87AD714F-9CBD-90B2-9F91-35AF0275B95C}"/>
              </a:ext>
            </a:extLst>
          </p:cNvPr>
          <p:cNvSpPr>
            <a:spLocks noChangeArrowheads="1"/>
          </p:cNvSpPr>
          <p:nvPr/>
        </p:nvSpPr>
        <p:spPr bwMode="auto">
          <a:xfrm>
            <a:off x="3200400" y="1905000"/>
            <a:ext cx="1219200" cy="3886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00" name="Text Box 4">
            <a:extLst>
              <a:ext uri="{FF2B5EF4-FFF2-40B4-BE49-F238E27FC236}">
                <a16:creationId xmlns:a16="http://schemas.microsoft.com/office/drawing/2014/main" id="{52EF9A0F-F092-BD53-F633-035CAE6ECAE6}"/>
              </a:ext>
            </a:extLst>
          </p:cNvPr>
          <p:cNvSpPr txBox="1">
            <a:spLocks noChangeArrowheads="1"/>
          </p:cNvSpPr>
          <p:nvPr/>
        </p:nvSpPr>
        <p:spPr bwMode="auto">
          <a:xfrm>
            <a:off x="3276600" y="1949450"/>
            <a:ext cx="12192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holding(C)</a:t>
            </a:r>
          </a:p>
        </p:txBody>
      </p:sp>
      <p:sp>
        <p:nvSpPr>
          <p:cNvPr id="157701" name="Text Box 5">
            <a:extLst>
              <a:ext uri="{FF2B5EF4-FFF2-40B4-BE49-F238E27FC236}">
                <a16:creationId xmlns:a16="http://schemas.microsoft.com/office/drawing/2014/main" id="{74C9C3A4-6381-D752-886D-3CFD320DCEDA}"/>
              </a:ext>
            </a:extLst>
          </p:cNvPr>
          <p:cNvSpPr txBox="1">
            <a:spLocks noChangeArrowheads="1"/>
          </p:cNvSpPr>
          <p:nvPr/>
        </p:nvSpPr>
        <p:spPr bwMode="auto">
          <a:xfrm>
            <a:off x="3200400" y="144780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unstack(C,A)</a:t>
            </a:r>
          </a:p>
        </p:txBody>
      </p:sp>
      <p:sp>
        <p:nvSpPr>
          <p:cNvPr id="157702" name="Text Box 6">
            <a:extLst>
              <a:ext uri="{FF2B5EF4-FFF2-40B4-BE49-F238E27FC236}">
                <a16:creationId xmlns:a16="http://schemas.microsoft.com/office/drawing/2014/main" id="{09B6B22B-6A9C-027B-C017-9E15D559B5B4}"/>
              </a:ext>
            </a:extLst>
          </p:cNvPr>
          <p:cNvSpPr txBox="1">
            <a:spLocks noChangeArrowheads="1"/>
          </p:cNvSpPr>
          <p:nvPr/>
        </p:nvSpPr>
        <p:spPr bwMode="auto">
          <a:xfrm>
            <a:off x="4419600" y="19494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putdown(C)</a:t>
            </a:r>
          </a:p>
        </p:txBody>
      </p:sp>
      <p:sp>
        <p:nvSpPr>
          <p:cNvPr id="157703" name="Rectangle 7">
            <a:extLst>
              <a:ext uri="{FF2B5EF4-FFF2-40B4-BE49-F238E27FC236}">
                <a16:creationId xmlns:a16="http://schemas.microsoft.com/office/drawing/2014/main" id="{4FE5F9A4-AE2D-5F59-9B25-BCD002D67077}"/>
              </a:ext>
            </a:extLst>
          </p:cNvPr>
          <p:cNvSpPr>
            <a:spLocks noChangeArrowheads="1"/>
          </p:cNvSpPr>
          <p:nvPr/>
        </p:nvSpPr>
        <p:spPr bwMode="auto">
          <a:xfrm>
            <a:off x="4419600" y="2514600"/>
            <a:ext cx="1219200" cy="3276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04" name="Rectangle 8">
            <a:extLst>
              <a:ext uri="{FF2B5EF4-FFF2-40B4-BE49-F238E27FC236}">
                <a16:creationId xmlns:a16="http://schemas.microsoft.com/office/drawing/2014/main" id="{479FC346-DCCA-50E4-2D0E-A09E2F75BA3E}"/>
              </a:ext>
            </a:extLst>
          </p:cNvPr>
          <p:cNvSpPr>
            <a:spLocks noChangeArrowheads="1"/>
          </p:cNvSpPr>
          <p:nvPr/>
        </p:nvSpPr>
        <p:spPr bwMode="auto">
          <a:xfrm>
            <a:off x="1981200" y="990600"/>
            <a:ext cx="1219200" cy="480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05" name="Text Box 9">
            <a:extLst>
              <a:ext uri="{FF2B5EF4-FFF2-40B4-BE49-F238E27FC236}">
                <a16:creationId xmlns:a16="http://schemas.microsoft.com/office/drawing/2014/main" id="{06EB9396-C93A-749B-70AE-FFE95A6D2EEF}"/>
              </a:ext>
            </a:extLst>
          </p:cNvPr>
          <p:cNvSpPr txBox="1">
            <a:spLocks noChangeArrowheads="1"/>
          </p:cNvSpPr>
          <p:nvPr/>
        </p:nvSpPr>
        <p:spPr bwMode="auto">
          <a:xfrm>
            <a:off x="4419600" y="25590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hand empty</a:t>
            </a:r>
          </a:p>
        </p:txBody>
      </p:sp>
      <p:sp>
        <p:nvSpPr>
          <p:cNvPr id="157706" name="Text Box 10">
            <a:extLst>
              <a:ext uri="{FF2B5EF4-FFF2-40B4-BE49-F238E27FC236}">
                <a16:creationId xmlns:a16="http://schemas.microsoft.com/office/drawing/2014/main" id="{7880A96E-D8B5-88E7-1E68-F4C38B012BE5}"/>
              </a:ext>
            </a:extLst>
          </p:cNvPr>
          <p:cNvSpPr txBox="1">
            <a:spLocks noChangeArrowheads="1"/>
          </p:cNvSpPr>
          <p:nvPr/>
        </p:nvSpPr>
        <p:spPr bwMode="auto">
          <a:xfrm>
            <a:off x="1981200" y="25590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on(B,table)</a:t>
            </a:r>
          </a:p>
        </p:txBody>
      </p:sp>
      <p:sp>
        <p:nvSpPr>
          <p:cNvPr id="157707" name="Text Box 11">
            <a:extLst>
              <a:ext uri="{FF2B5EF4-FFF2-40B4-BE49-F238E27FC236}">
                <a16:creationId xmlns:a16="http://schemas.microsoft.com/office/drawing/2014/main" id="{8051B889-1591-8145-2858-764D7523DD00}"/>
              </a:ext>
            </a:extLst>
          </p:cNvPr>
          <p:cNvSpPr txBox="1">
            <a:spLocks noChangeArrowheads="1"/>
          </p:cNvSpPr>
          <p:nvPr/>
        </p:nvSpPr>
        <p:spPr bwMode="auto">
          <a:xfrm>
            <a:off x="5715000" y="25590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pickup(B)</a:t>
            </a:r>
          </a:p>
        </p:txBody>
      </p:sp>
      <p:sp>
        <p:nvSpPr>
          <p:cNvPr id="157708" name="Rectangle 12">
            <a:extLst>
              <a:ext uri="{FF2B5EF4-FFF2-40B4-BE49-F238E27FC236}">
                <a16:creationId xmlns:a16="http://schemas.microsoft.com/office/drawing/2014/main" id="{A091F8AA-8CD1-C3C0-061E-C5D77E52713A}"/>
              </a:ext>
            </a:extLst>
          </p:cNvPr>
          <p:cNvSpPr>
            <a:spLocks noChangeArrowheads="1"/>
          </p:cNvSpPr>
          <p:nvPr/>
        </p:nvSpPr>
        <p:spPr bwMode="auto">
          <a:xfrm>
            <a:off x="5638800" y="3048000"/>
            <a:ext cx="1219200"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09" name="Text Box 13">
            <a:extLst>
              <a:ext uri="{FF2B5EF4-FFF2-40B4-BE49-F238E27FC236}">
                <a16:creationId xmlns:a16="http://schemas.microsoft.com/office/drawing/2014/main" id="{6DADA4F9-EAAC-6AA4-B0EB-8618034B23EE}"/>
              </a:ext>
            </a:extLst>
          </p:cNvPr>
          <p:cNvSpPr txBox="1">
            <a:spLocks noChangeArrowheads="1"/>
          </p:cNvSpPr>
          <p:nvPr/>
        </p:nvSpPr>
        <p:spPr bwMode="auto">
          <a:xfrm>
            <a:off x="4648200" y="3168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clear(C)</a:t>
            </a:r>
          </a:p>
        </p:txBody>
      </p:sp>
      <p:sp>
        <p:nvSpPr>
          <p:cNvPr id="157710" name="Text Box 14">
            <a:extLst>
              <a:ext uri="{FF2B5EF4-FFF2-40B4-BE49-F238E27FC236}">
                <a16:creationId xmlns:a16="http://schemas.microsoft.com/office/drawing/2014/main" id="{CA5D8556-A095-236C-201F-BB071C441177}"/>
              </a:ext>
            </a:extLst>
          </p:cNvPr>
          <p:cNvSpPr txBox="1">
            <a:spLocks noChangeArrowheads="1"/>
          </p:cNvSpPr>
          <p:nvPr/>
        </p:nvSpPr>
        <p:spPr bwMode="auto">
          <a:xfrm>
            <a:off x="5791200" y="3168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holding(B)</a:t>
            </a:r>
          </a:p>
        </p:txBody>
      </p:sp>
      <p:sp>
        <p:nvSpPr>
          <p:cNvPr id="157711" name="Text Box 15">
            <a:extLst>
              <a:ext uri="{FF2B5EF4-FFF2-40B4-BE49-F238E27FC236}">
                <a16:creationId xmlns:a16="http://schemas.microsoft.com/office/drawing/2014/main" id="{FE460858-65FB-2DF7-39D4-2AA31292BD44}"/>
              </a:ext>
            </a:extLst>
          </p:cNvPr>
          <p:cNvSpPr txBox="1">
            <a:spLocks noChangeArrowheads="1"/>
          </p:cNvSpPr>
          <p:nvPr/>
        </p:nvSpPr>
        <p:spPr bwMode="auto">
          <a:xfrm>
            <a:off x="7010400" y="3168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stack(B,C)</a:t>
            </a:r>
          </a:p>
        </p:txBody>
      </p:sp>
      <p:sp>
        <p:nvSpPr>
          <p:cNvPr id="157712" name="Rectangle 16">
            <a:extLst>
              <a:ext uri="{FF2B5EF4-FFF2-40B4-BE49-F238E27FC236}">
                <a16:creationId xmlns:a16="http://schemas.microsoft.com/office/drawing/2014/main" id="{43A8AB6B-C0B8-731D-C56E-842AD18E3417}"/>
              </a:ext>
            </a:extLst>
          </p:cNvPr>
          <p:cNvSpPr>
            <a:spLocks noChangeArrowheads="1"/>
          </p:cNvSpPr>
          <p:nvPr/>
        </p:nvSpPr>
        <p:spPr bwMode="auto">
          <a:xfrm>
            <a:off x="6858000" y="3657600"/>
            <a:ext cx="1219200" cy="2133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13" name="Text Box 17">
            <a:extLst>
              <a:ext uri="{FF2B5EF4-FFF2-40B4-BE49-F238E27FC236}">
                <a16:creationId xmlns:a16="http://schemas.microsoft.com/office/drawing/2014/main" id="{4EB0C52E-2AD0-A2C4-4AB6-5E8ADA2694B7}"/>
              </a:ext>
            </a:extLst>
          </p:cNvPr>
          <p:cNvSpPr txBox="1">
            <a:spLocks noChangeArrowheads="1"/>
          </p:cNvSpPr>
          <p:nvPr/>
        </p:nvSpPr>
        <p:spPr bwMode="auto">
          <a:xfrm>
            <a:off x="1981200" y="37782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on(A,table)</a:t>
            </a:r>
          </a:p>
        </p:txBody>
      </p:sp>
      <p:sp>
        <p:nvSpPr>
          <p:cNvPr id="157714" name="Text Box 18">
            <a:extLst>
              <a:ext uri="{FF2B5EF4-FFF2-40B4-BE49-F238E27FC236}">
                <a16:creationId xmlns:a16="http://schemas.microsoft.com/office/drawing/2014/main" id="{266651B1-6059-F358-86CC-CE045CA0F738}"/>
              </a:ext>
            </a:extLst>
          </p:cNvPr>
          <p:cNvSpPr txBox="1">
            <a:spLocks noChangeArrowheads="1"/>
          </p:cNvSpPr>
          <p:nvPr/>
        </p:nvSpPr>
        <p:spPr bwMode="auto">
          <a:xfrm>
            <a:off x="3505200" y="37782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clear(A)</a:t>
            </a:r>
          </a:p>
        </p:txBody>
      </p:sp>
      <p:sp>
        <p:nvSpPr>
          <p:cNvPr id="157715" name="Text Box 19">
            <a:extLst>
              <a:ext uri="{FF2B5EF4-FFF2-40B4-BE49-F238E27FC236}">
                <a16:creationId xmlns:a16="http://schemas.microsoft.com/office/drawing/2014/main" id="{48E84B59-2209-6B73-48D4-E78C89E4BEEF}"/>
              </a:ext>
            </a:extLst>
          </p:cNvPr>
          <p:cNvSpPr txBox="1">
            <a:spLocks noChangeArrowheads="1"/>
          </p:cNvSpPr>
          <p:nvPr/>
        </p:nvSpPr>
        <p:spPr bwMode="auto">
          <a:xfrm>
            <a:off x="6934200" y="37782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hand empty</a:t>
            </a:r>
          </a:p>
        </p:txBody>
      </p:sp>
      <p:sp>
        <p:nvSpPr>
          <p:cNvPr id="157716" name="Text Box 20">
            <a:extLst>
              <a:ext uri="{FF2B5EF4-FFF2-40B4-BE49-F238E27FC236}">
                <a16:creationId xmlns:a16="http://schemas.microsoft.com/office/drawing/2014/main" id="{00D47B0D-EC64-C8DE-FCBF-06AD66768FD4}"/>
              </a:ext>
            </a:extLst>
          </p:cNvPr>
          <p:cNvSpPr txBox="1">
            <a:spLocks noChangeArrowheads="1"/>
          </p:cNvSpPr>
          <p:nvPr/>
        </p:nvSpPr>
        <p:spPr bwMode="auto">
          <a:xfrm>
            <a:off x="8229600" y="37782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pickup(A)</a:t>
            </a:r>
          </a:p>
        </p:txBody>
      </p:sp>
      <p:sp>
        <p:nvSpPr>
          <p:cNvPr id="157717" name="Rectangle 21">
            <a:extLst>
              <a:ext uri="{FF2B5EF4-FFF2-40B4-BE49-F238E27FC236}">
                <a16:creationId xmlns:a16="http://schemas.microsoft.com/office/drawing/2014/main" id="{DDF40176-F6C5-E899-C40B-4B8090CCAA7D}"/>
              </a:ext>
            </a:extLst>
          </p:cNvPr>
          <p:cNvSpPr>
            <a:spLocks noChangeArrowheads="1"/>
          </p:cNvSpPr>
          <p:nvPr/>
        </p:nvSpPr>
        <p:spPr bwMode="auto">
          <a:xfrm>
            <a:off x="8077200" y="4343400"/>
            <a:ext cx="1219200"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18" name="Text Box 22">
            <a:extLst>
              <a:ext uri="{FF2B5EF4-FFF2-40B4-BE49-F238E27FC236}">
                <a16:creationId xmlns:a16="http://schemas.microsoft.com/office/drawing/2014/main" id="{12FFAB69-8509-B19A-AFDD-F41ED8D09560}"/>
              </a:ext>
            </a:extLst>
          </p:cNvPr>
          <p:cNvSpPr txBox="1">
            <a:spLocks noChangeArrowheads="1"/>
          </p:cNvSpPr>
          <p:nvPr/>
        </p:nvSpPr>
        <p:spPr bwMode="auto">
          <a:xfrm>
            <a:off x="7010400" y="44640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clear(B)</a:t>
            </a:r>
          </a:p>
        </p:txBody>
      </p:sp>
      <p:sp>
        <p:nvSpPr>
          <p:cNvPr id="157719" name="Text Box 23">
            <a:extLst>
              <a:ext uri="{FF2B5EF4-FFF2-40B4-BE49-F238E27FC236}">
                <a16:creationId xmlns:a16="http://schemas.microsoft.com/office/drawing/2014/main" id="{863CDB26-8E67-D52E-8647-3E073BE0D0B2}"/>
              </a:ext>
            </a:extLst>
          </p:cNvPr>
          <p:cNvSpPr txBox="1">
            <a:spLocks noChangeArrowheads="1"/>
          </p:cNvSpPr>
          <p:nvPr/>
        </p:nvSpPr>
        <p:spPr bwMode="auto">
          <a:xfrm>
            <a:off x="8229600" y="4464050"/>
            <a:ext cx="12192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holding(A)</a:t>
            </a:r>
          </a:p>
        </p:txBody>
      </p:sp>
      <p:sp>
        <p:nvSpPr>
          <p:cNvPr id="157720" name="Text Box 24">
            <a:extLst>
              <a:ext uri="{FF2B5EF4-FFF2-40B4-BE49-F238E27FC236}">
                <a16:creationId xmlns:a16="http://schemas.microsoft.com/office/drawing/2014/main" id="{26494535-0D60-CF2D-A9D0-EEB5DFF96BCF}"/>
              </a:ext>
            </a:extLst>
          </p:cNvPr>
          <p:cNvSpPr txBox="1">
            <a:spLocks noChangeArrowheads="1"/>
          </p:cNvSpPr>
          <p:nvPr/>
        </p:nvSpPr>
        <p:spPr bwMode="auto">
          <a:xfrm>
            <a:off x="9372600" y="44640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stack(A,B)</a:t>
            </a:r>
          </a:p>
        </p:txBody>
      </p:sp>
      <p:sp>
        <p:nvSpPr>
          <p:cNvPr id="157721" name="Text Box 25">
            <a:extLst>
              <a:ext uri="{FF2B5EF4-FFF2-40B4-BE49-F238E27FC236}">
                <a16:creationId xmlns:a16="http://schemas.microsoft.com/office/drawing/2014/main" id="{D61BFB44-F73E-90BD-65D7-7AA521E5E3BB}"/>
              </a:ext>
            </a:extLst>
          </p:cNvPr>
          <p:cNvSpPr txBox="1">
            <a:spLocks noChangeArrowheads="1"/>
          </p:cNvSpPr>
          <p:nvPr/>
        </p:nvSpPr>
        <p:spPr bwMode="auto">
          <a:xfrm>
            <a:off x="4495800" y="5073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on(C,table)</a:t>
            </a:r>
          </a:p>
        </p:txBody>
      </p:sp>
      <p:sp>
        <p:nvSpPr>
          <p:cNvPr id="157722" name="Text Box 26">
            <a:extLst>
              <a:ext uri="{FF2B5EF4-FFF2-40B4-BE49-F238E27FC236}">
                <a16:creationId xmlns:a16="http://schemas.microsoft.com/office/drawing/2014/main" id="{CA2BE82E-7548-03F4-5CDF-A85E96F6B71F}"/>
              </a:ext>
            </a:extLst>
          </p:cNvPr>
          <p:cNvSpPr txBox="1">
            <a:spLocks noChangeArrowheads="1"/>
          </p:cNvSpPr>
          <p:nvPr/>
        </p:nvSpPr>
        <p:spPr bwMode="auto">
          <a:xfrm>
            <a:off x="7010400" y="5073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on(B,C)</a:t>
            </a:r>
          </a:p>
        </p:txBody>
      </p:sp>
      <p:sp>
        <p:nvSpPr>
          <p:cNvPr id="157723" name="Text Box 27">
            <a:extLst>
              <a:ext uri="{FF2B5EF4-FFF2-40B4-BE49-F238E27FC236}">
                <a16:creationId xmlns:a16="http://schemas.microsoft.com/office/drawing/2014/main" id="{13632AB7-63DE-C73D-D084-8DE3FED45106}"/>
              </a:ext>
            </a:extLst>
          </p:cNvPr>
          <p:cNvSpPr txBox="1">
            <a:spLocks noChangeArrowheads="1"/>
          </p:cNvSpPr>
          <p:nvPr/>
        </p:nvSpPr>
        <p:spPr bwMode="auto">
          <a:xfrm>
            <a:off x="9448800" y="50736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on(A,B)</a:t>
            </a:r>
          </a:p>
        </p:txBody>
      </p:sp>
      <p:sp>
        <p:nvSpPr>
          <p:cNvPr id="157724" name="Text Box 28">
            <a:extLst>
              <a:ext uri="{FF2B5EF4-FFF2-40B4-BE49-F238E27FC236}">
                <a16:creationId xmlns:a16="http://schemas.microsoft.com/office/drawing/2014/main" id="{978025D8-F9D8-6ABF-D5EC-DCA6411E7F37}"/>
              </a:ext>
            </a:extLst>
          </p:cNvPr>
          <p:cNvSpPr txBox="1">
            <a:spLocks noChangeArrowheads="1"/>
          </p:cNvSpPr>
          <p:nvPr/>
        </p:nvSpPr>
        <p:spPr bwMode="auto">
          <a:xfrm>
            <a:off x="9448800" y="533400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clear(A)</a:t>
            </a:r>
          </a:p>
        </p:txBody>
      </p:sp>
      <p:sp>
        <p:nvSpPr>
          <p:cNvPr id="157725" name="Text Box 29">
            <a:extLst>
              <a:ext uri="{FF2B5EF4-FFF2-40B4-BE49-F238E27FC236}">
                <a16:creationId xmlns:a16="http://schemas.microsoft.com/office/drawing/2014/main" id="{D05613E4-B03E-F3D6-0EF5-9264BC8F5FE7}"/>
              </a:ext>
            </a:extLst>
          </p:cNvPr>
          <p:cNvSpPr txBox="1">
            <a:spLocks noChangeArrowheads="1"/>
          </p:cNvSpPr>
          <p:nvPr/>
        </p:nvSpPr>
        <p:spPr bwMode="auto">
          <a:xfrm>
            <a:off x="2133600" y="129540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clear(C)</a:t>
            </a:r>
          </a:p>
        </p:txBody>
      </p:sp>
      <p:sp>
        <p:nvSpPr>
          <p:cNvPr id="157726" name="Text Box 30">
            <a:extLst>
              <a:ext uri="{FF2B5EF4-FFF2-40B4-BE49-F238E27FC236}">
                <a16:creationId xmlns:a16="http://schemas.microsoft.com/office/drawing/2014/main" id="{FCFD0BC6-557A-4842-4725-A6554CDFCC83}"/>
              </a:ext>
            </a:extLst>
          </p:cNvPr>
          <p:cNvSpPr txBox="1">
            <a:spLocks noChangeArrowheads="1"/>
          </p:cNvSpPr>
          <p:nvPr/>
        </p:nvSpPr>
        <p:spPr bwMode="auto">
          <a:xfrm>
            <a:off x="2133600" y="106680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on(C,A)</a:t>
            </a:r>
          </a:p>
        </p:txBody>
      </p:sp>
      <p:sp>
        <p:nvSpPr>
          <p:cNvPr id="157727" name="Text Box 31">
            <a:extLst>
              <a:ext uri="{FF2B5EF4-FFF2-40B4-BE49-F238E27FC236}">
                <a16:creationId xmlns:a16="http://schemas.microsoft.com/office/drawing/2014/main" id="{EE96CCCE-58AC-F453-26D2-CF7ECBC5BCF3}"/>
              </a:ext>
            </a:extLst>
          </p:cNvPr>
          <p:cNvSpPr txBox="1">
            <a:spLocks noChangeArrowheads="1"/>
          </p:cNvSpPr>
          <p:nvPr/>
        </p:nvSpPr>
        <p:spPr bwMode="auto">
          <a:xfrm>
            <a:off x="2057400" y="1492250"/>
            <a:ext cx="1447800" cy="3365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600">
                <a:latin typeface="Times New Roman" panose="02020603050405020304" pitchFamily="18" charset="0"/>
              </a:rPr>
              <a:t>hand empty</a:t>
            </a:r>
          </a:p>
        </p:txBody>
      </p:sp>
      <p:sp>
        <p:nvSpPr>
          <p:cNvPr id="157728" name="Line 32">
            <a:extLst>
              <a:ext uri="{FF2B5EF4-FFF2-40B4-BE49-F238E27FC236}">
                <a16:creationId xmlns:a16="http://schemas.microsoft.com/office/drawing/2014/main" id="{9D800DD2-292E-07CC-057E-77134E906EED}"/>
              </a:ext>
            </a:extLst>
          </p:cNvPr>
          <p:cNvSpPr>
            <a:spLocks noChangeShapeType="1"/>
          </p:cNvSpPr>
          <p:nvPr/>
        </p:nvSpPr>
        <p:spPr bwMode="auto">
          <a:xfrm flipH="1">
            <a:off x="1981200" y="19050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29" name="Line 33">
            <a:extLst>
              <a:ext uri="{FF2B5EF4-FFF2-40B4-BE49-F238E27FC236}">
                <a16:creationId xmlns:a16="http://schemas.microsoft.com/office/drawing/2014/main" id="{1E36984F-1BCA-4E2D-0EC1-0E9B0A5A41CE}"/>
              </a:ext>
            </a:extLst>
          </p:cNvPr>
          <p:cNvSpPr>
            <a:spLocks noChangeShapeType="1"/>
          </p:cNvSpPr>
          <p:nvPr/>
        </p:nvSpPr>
        <p:spPr bwMode="auto">
          <a:xfrm flipH="1">
            <a:off x="1981200" y="2514600"/>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30" name="Line 34">
            <a:extLst>
              <a:ext uri="{FF2B5EF4-FFF2-40B4-BE49-F238E27FC236}">
                <a16:creationId xmlns:a16="http://schemas.microsoft.com/office/drawing/2014/main" id="{E6CCC713-7F19-22A0-370B-153B62849B85}"/>
              </a:ext>
            </a:extLst>
          </p:cNvPr>
          <p:cNvSpPr>
            <a:spLocks noChangeShapeType="1"/>
          </p:cNvSpPr>
          <p:nvPr/>
        </p:nvSpPr>
        <p:spPr bwMode="auto">
          <a:xfrm flipH="1">
            <a:off x="1981200" y="3048000"/>
            <a:ext cx="365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31" name="Line 35">
            <a:extLst>
              <a:ext uri="{FF2B5EF4-FFF2-40B4-BE49-F238E27FC236}">
                <a16:creationId xmlns:a16="http://schemas.microsoft.com/office/drawing/2014/main" id="{0B8EC54B-8437-035E-99FC-F962192AD200}"/>
              </a:ext>
            </a:extLst>
          </p:cNvPr>
          <p:cNvSpPr>
            <a:spLocks noChangeShapeType="1"/>
          </p:cNvSpPr>
          <p:nvPr/>
        </p:nvSpPr>
        <p:spPr bwMode="auto">
          <a:xfrm flipH="1">
            <a:off x="1981200" y="3657600"/>
            <a:ext cx="487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32" name="Line 36">
            <a:extLst>
              <a:ext uri="{FF2B5EF4-FFF2-40B4-BE49-F238E27FC236}">
                <a16:creationId xmlns:a16="http://schemas.microsoft.com/office/drawing/2014/main" id="{2E02BA40-4AF7-CE79-3886-D4423DC89919}"/>
              </a:ext>
            </a:extLst>
          </p:cNvPr>
          <p:cNvSpPr>
            <a:spLocks noChangeShapeType="1"/>
          </p:cNvSpPr>
          <p:nvPr/>
        </p:nvSpPr>
        <p:spPr bwMode="auto">
          <a:xfrm flipH="1">
            <a:off x="1981200" y="4343400"/>
            <a:ext cx="609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33" name="Line 37">
            <a:extLst>
              <a:ext uri="{FF2B5EF4-FFF2-40B4-BE49-F238E27FC236}">
                <a16:creationId xmlns:a16="http://schemas.microsoft.com/office/drawing/2014/main" id="{2E99AD13-F658-8AFC-EB91-26B742F55FB5}"/>
              </a:ext>
            </a:extLst>
          </p:cNvPr>
          <p:cNvSpPr>
            <a:spLocks noChangeShapeType="1"/>
          </p:cNvSpPr>
          <p:nvPr/>
        </p:nvSpPr>
        <p:spPr bwMode="auto">
          <a:xfrm flipH="1">
            <a:off x="1981200" y="4953000"/>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7734" name="Text Box 38">
            <a:extLst>
              <a:ext uri="{FF2B5EF4-FFF2-40B4-BE49-F238E27FC236}">
                <a16:creationId xmlns:a16="http://schemas.microsoft.com/office/drawing/2014/main" id="{BF63CFF3-D079-B03E-94E3-AFA19E251B4C}"/>
              </a:ext>
            </a:extLst>
          </p:cNvPr>
          <p:cNvSpPr txBox="1">
            <a:spLocks noChangeArrowheads="1"/>
          </p:cNvSpPr>
          <p:nvPr/>
        </p:nvSpPr>
        <p:spPr bwMode="auto">
          <a:xfrm>
            <a:off x="2286000" y="59436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0</a:t>
            </a:r>
          </a:p>
        </p:txBody>
      </p:sp>
      <p:sp>
        <p:nvSpPr>
          <p:cNvPr id="157735" name="Text Box 39">
            <a:extLst>
              <a:ext uri="{FF2B5EF4-FFF2-40B4-BE49-F238E27FC236}">
                <a16:creationId xmlns:a16="http://schemas.microsoft.com/office/drawing/2014/main" id="{328FEC63-17CE-9BD8-C814-83ADAFFFA7EA}"/>
              </a:ext>
            </a:extLst>
          </p:cNvPr>
          <p:cNvSpPr txBox="1">
            <a:spLocks noChangeArrowheads="1"/>
          </p:cNvSpPr>
          <p:nvPr/>
        </p:nvSpPr>
        <p:spPr bwMode="auto">
          <a:xfrm>
            <a:off x="3733800" y="5957888"/>
            <a:ext cx="533400" cy="3667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1</a:t>
            </a:r>
          </a:p>
        </p:txBody>
      </p:sp>
      <p:sp>
        <p:nvSpPr>
          <p:cNvPr id="157736" name="Text Box 40">
            <a:extLst>
              <a:ext uri="{FF2B5EF4-FFF2-40B4-BE49-F238E27FC236}">
                <a16:creationId xmlns:a16="http://schemas.microsoft.com/office/drawing/2014/main" id="{5B0ACACA-EDAE-1A06-BF92-5BD986A2BA01}"/>
              </a:ext>
            </a:extLst>
          </p:cNvPr>
          <p:cNvSpPr txBox="1">
            <a:spLocks noChangeArrowheads="1"/>
          </p:cNvSpPr>
          <p:nvPr/>
        </p:nvSpPr>
        <p:spPr bwMode="auto">
          <a:xfrm>
            <a:off x="4876800" y="5957888"/>
            <a:ext cx="533400" cy="3667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2</a:t>
            </a:r>
          </a:p>
        </p:txBody>
      </p:sp>
      <p:sp>
        <p:nvSpPr>
          <p:cNvPr id="157737" name="Text Box 41">
            <a:extLst>
              <a:ext uri="{FF2B5EF4-FFF2-40B4-BE49-F238E27FC236}">
                <a16:creationId xmlns:a16="http://schemas.microsoft.com/office/drawing/2014/main" id="{1D069DB6-1C5A-A71F-DB36-575A78963EA9}"/>
              </a:ext>
            </a:extLst>
          </p:cNvPr>
          <p:cNvSpPr txBox="1">
            <a:spLocks noChangeArrowheads="1"/>
          </p:cNvSpPr>
          <p:nvPr/>
        </p:nvSpPr>
        <p:spPr bwMode="auto">
          <a:xfrm>
            <a:off x="6019800" y="59436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3</a:t>
            </a:r>
          </a:p>
        </p:txBody>
      </p:sp>
      <p:sp>
        <p:nvSpPr>
          <p:cNvPr id="157738" name="Text Box 42">
            <a:extLst>
              <a:ext uri="{FF2B5EF4-FFF2-40B4-BE49-F238E27FC236}">
                <a16:creationId xmlns:a16="http://schemas.microsoft.com/office/drawing/2014/main" id="{AE23E992-5546-6FE3-B241-BE1295D6886F}"/>
              </a:ext>
            </a:extLst>
          </p:cNvPr>
          <p:cNvSpPr txBox="1">
            <a:spLocks noChangeArrowheads="1"/>
          </p:cNvSpPr>
          <p:nvPr/>
        </p:nvSpPr>
        <p:spPr bwMode="auto">
          <a:xfrm>
            <a:off x="7315200" y="5957888"/>
            <a:ext cx="533400" cy="3667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4</a:t>
            </a:r>
          </a:p>
        </p:txBody>
      </p:sp>
      <p:sp>
        <p:nvSpPr>
          <p:cNvPr id="157739" name="Text Box 43">
            <a:extLst>
              <a:ext uri="{FF2B5EF4-FFF2-40B4-BE49-F238E27FC236}">
                <a16:creationId xmlns:a16="http://schemas.microsoft.com/office/drawing/2014/main" id="{065ACD6D-8301-40DE-26FC-3046C5D328C1}"/>
              </a:ext>
            </a:extLst>
          </p:cNvPr>
          <p:cNvSpPr txBox="1">
            <a:spLocks noChangeArrowheads="1"/>
          </p:cNvSpPr>
          <p:nvPr/>
        </p:nvSpPr>
        <p:spPr bwMode="auto">
          <a:xfrm>
            <a:off x="8458200" y="5957888"/>
            <a:ext cx="533400" cy="3667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5</a:t>
            </a:r>
          </a:p>
        </p:txBody>
      </p:sp>
      <p:sp>
        <p:nvSpPr>
          <p:cNvPr id="157740" name="Text Box 44">
            <a:extLst>
              <a:ext uri="{FF2B5EF4-FFF2-40B4-BE49-F238E27FC236}">
                <a16:creationId xmlns:a16="http://schemas.microsoft.com/office/drawing/2014/main" id="{82E240F8-84E3-DF27-9892-650B5E34F743}"/>
              </a:ext>
            </a:extLst>
          </p:cNvPr>
          <p:cNvSpPr txBox="1">
            <a:spLocks noChangeArrowheads="1"/>
          </p:cNvSpPr>
          <p:nvPr/>
        </p:nvSpPr>
        <p:spPr bwMode="auto">
          <a:xfrm>
            <a:off x="9601200" y="59436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6</a:t>
            </a:r>
          </a:p>
        </p:txBody>
      </p:sp>
      <p:sp>
        <p:nvSpPr>
          <p:cNvPr id="157741" name="Rectangle 45">
            <a:extLst>
              <a:ext uri="{FF2B5EF4-FFF2-40B4-BE49-F238E27FC236}">
                <a16:creationId xmlns:a16="http://schemas.microsoft.com/office/drawing/2014/main" id="{579728B4-1DD5-FDF0-405E-B75BFDABD1CD}"/>
              </a:ext>
            </a:extLst>
          </p:cNvPr>
          <p:cNvSpPr>
            <a:spLocks noChangeArrowheads="1"/>
          </p:cNvSpPr>
          <p:nvPr/>
        </p:nvSpPr>
        <p:spPr bwMode="auto">
          <a:xfrm>
            <a:off x="9296400" y="4953000"/>
            <a:ext cx="12192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7742" name="Text Box 46">
            <a:extLst>
              <a:ext uri="{FF2B5EF4-FFF2-40B4-BE49-F238E27FC236}">
                <a16:creationId xmlns:a16="http://schemas.microsoft.com/office/drawing/2014/main" id="{B646273D-B515-D3A7-7E96-AFDEEDA926BF}"/>
              </a:ext>
            </a:extLst>
          </p:cNvPr>
          <p:cNvSpPr txBox="1">
            <a:spLocks noChangeArrowheads="1"/>
          </p:cNvSpPr>
          <p:nvPr/>
        </p:nvSpPr>
        <p:spPr bwMode="auto">
          <a:xfrm>
            <a:off x="1752600" y="12954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1</a:t>
            </a:r>
          </a:p>
        </p:txBody>
      </p:sp>
      <p:sp>
        <p:nvSpPr>
          <p:cNvPr id="157743" name="Text Box 47">
            <a:extLst>
              <a:ext uri="{FF2B5EF4-FFF2-40B4-BE49-F238E27FC236}">
                <a16:creationId xmlns:a16="http://schemas.microsoft.com/office/drawing/2014/main" id="{BD29FBF6-C33A-E731-CD4B-9DF190C036BE}"/>
              </a:ext>
            </a:extLst>
          </p:cNvPr>
          <p:cNvSpPr txBox="1">
            <a:spLocks noChangeArrowheads="1"/>
          </p:cNvSpPr>
          <p:nvPr/>
        </p:nvSpPr>
        <p:spPr bwMode="auto">
          <a:xfrm>
            <a:off x="1752600" y="20574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2</a:t>
            </a:r>
          </a:p>
        </p:txBody>
      </p:sp>
      <p:sp>
        <p:nvSpPr>
          <p:cNvPr id="157744" name="Text Box 48">
            <a:extLst>
              <a:ext uri="{FF2B5EF4-FFF2-40B4-BE49-F238E27FC236}">
                <a16:creationId xmlns:a16="http://schemas.microsoft.com/office/drawing/2014/main" id="{F1787EBA-A2DF-E7BF-FACA-6A8B23A1865C}"/>
              </a:ext>
            </a:extLst>
          </p:cNvPr>
          <p:cNvSpPr txBox="1">
            <a:spLocks noChangeArrowheads="1"/>
          </p:cNvSpPr>
          <p:nvPr/>
        </p:nvSpPr>
        <p:spPr bwMode="auto">
          <a:xfrm>
            <a:off x="1752600" y="25908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3</a:t>
            </a:r>
          </a:p>
        </p:txBody>
      </p:sp>
      <p:sp>
        <p:nvSpPr>
          <p:cNvPr id="157745" name="Text Box 49">
            <a:extLst>
              <a:ext uri="{FF2B5EF4-FFF2-40B4-BE49-F238E27FC236}">
                <a16:creationId xmlns:a16="http://schemas.microsoft.com/office/drawing/2014/main" id="{EAA743BE-6613-AE67-0FC2-5C45960993C2}"/>
              </a:ext>
            </a:extLst>
          </p:cNvPr>
          <p:cNvSpPr txBox="1">
            <a:spLocks noChangeArrowheads="1"/>
          </p:cNvSpPr>
          <p:nvPr/>
        </p:nvSpPr>
        <p:spPr bwMode="auto">
          <a:xfrm>
            <a:off x="1752600" y="32004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4</a:t>
            </a:r>
          </a:p>
        </p:txBody>
      </p:sp>
      <p:sp>
        <p:nvSpPr>
          <p:cNvPr id="157746" name="Text Box 50">
            <a:extLst>
              <a:ext uri="{FF2B5EF4-FFF2-40B4-BE49-F238E27FC236}">
                <a16:creationId xmlns:a16="http://schemas.microsoft.com/office/drawing/2014/main" id="{B3799CF1-B8A1-F2E7-3D7A-EB99667D8D6D}"/>
              </a:ext>
            </a:extLst>
          </p:cNvPr>
          <p:cNvSpPr txBox="1">
            <a:spLocks noChangeArrowheads="1"/>
          </p:cNvSpPr>
          <p:nvPr/>
        </p:nvSpPr>
        <p:spPr bwMode="auto">
          <a:xfrm>
            <a:off x="1752600" y="38862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5</a:t>
            </a:r>
          </a:p>
        </p:txBody>
      </p:sp>
      <p:sp>
        <p:nvSpPr>
          <p:cNvPr id="157747" name="Text Box 51">
            <a:extLst>
              <a:ext uri="{FF2B5EF4-FFF2-40B4-BE49-F238E27FC236}">
                <a16:creationId xmlns:a16="http://schemas.microsoft.com/office/drawing/2014/main" id="{F7D61EB1-D055-1B06-B76D-58926F125102}"/>
              </a:ext>
            </a:extLst>
          </p:cNvPr>
          <p:cNvSpPr txBox="1">
            <a:spLocks noChangeArrowheads="1"/>
          </p:cNvSpPr>
          <p:nvPr/>
        </p:nvSpPr>
        <p:spPr bwMode="auto">
          <a:xfrm>
            <a:off x="1752600" y="44196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6</a:t>
            </a:r>
          </a:p>
        </p:txBody>
      </p:sp>
      <p:sp>
        <p:nvSpPr>
          <p:cNvPr id="157748" name="Text Box 52">
            <a:extLst>
              <a:ext uri="{FF2B5EF4-FFF2-40B4-BE49-F238E27FC236}">
                <a16:creationId xmlns:a16="http://schemas.microsoft.com/office/drawing/2014/main" id="{D0B1CB72-41D1-C2C0-99ED-8C5D16195EC9}"/>
              </a:ext>
            </a:extLst>
          </p:cNvPr>
          <p:cNvSpPr txBox="1">
            <a:spLocks noChangeArrowheads="1"/>
          </p:cNvSpPr>
          <p:nvPr/>
        </p:nvSpPr>
        <p:spPr bwMode="auto">
          <a:xfrm>
            <a:off x="1752600" y="5257801"/>
            <a:ext cx="533400" cy="3667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imes New Roman" panose="02020603050405020304" pitchFamily="18" charset="0"/>
              </a:rPr>
              <a:t>7</a:t>
            </a:r>
          </a:p>
        </p:txBody>
      </p:sp>
    </p:spTree>
    <p:extLst>
      <p:ext uri="{BB962C8B-B14F-4D97-AF65-F5344CB8AC3E}">
        <p14:creationId xmlns:p14="http://schemas.microsoft.com/office/powerpoint/2010/main" val="416396761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AC023-F922-47A3-8C9A-B00DB13AAE87}"/>
              </a:ext>
            </a:extLst>
          </p:cNvPr>
          <p:cNvSpPr>
            <a:spLocks noGrp="1"/>
          </p:cNvSpPr>
          <p:nvPr>
            <p:ph type="title"/>
          </p:nvPr>
        </p:nvSpPr>
        <p:spPr>
          <a:xfrm>
            <a:off x="838200" y="365125"/>
            <a:ext cx="10515600" cy="606696"/>
          </a:xfrm>
        </p:spPr>
        <p:txBody>
          <a:bodyPr>
            <a:normAutofit fontScale="90000"/>
          </a:bodyPr>
          <a:lstStyle/>
          <a:p>
            <a:br>
              <a:rPr lang="en-US" dirty="0"/>
            </a:br>
            <a:r>
              <a:rPr lang="en-US" dirty="0"/>
              <a:t>Hierarchical Planning in Artificial Intelligence</a:t>
            </a: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49F5F76C-3680-8617-FF65-F4C5B3A2F685}"/>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FF0000"/>
                </a:solidFill>
                <a:ea typeface="+mn-lt"/>
                <a:cs typeface="+mn-lt"/>
              </a:rPr>
              <a:t>A method used in artificial intelligence (AI) called hierarchical planning involves dividing a big problem into a hierarchy of smaller, more manageable sub-problems. </a:t>
            </a:r>
          </a:p>
          <a:p>
            <a:pPr marL="0" indent="0">
              <a:buNone/>
            </a:pPr>
            <a:r>
              <a:rPr lang="en-US" dirty="0">
                <a:ea typeface="+mn-lt"/>
                <a:cs typeface="+mn-lt"/>
              </a:rPr>
              <a:t>The results are then combined to find a solution for the primary problem once each subproblem has been individually solved. </a:t>
            </a:r>
          </a:p>
          <a:p>
            <a:pPr marL="0" indent="0">
              <a:buNone/>
            </a:pPr>
            <a:r>
              <a:rPr lang="en-US" dirty="0">
                <a:ea typeface="+mn-lt"/>
                <a:cs typeface="+mn-lt"/>
              </a:rPr>
              <a:t>This methodology has been used in a number of AI fields, such as robotics, scheduling, and game playing.</a:t>
            </a:r>
          </a:p>
          <a:p>
            <a:pPr marL="0" indent="0">
              <a:buNone/>
            </a:pPr>
            <a:r>
              <a:rPr lang="en-US" dirty="0">
                <a:ea typeface="+mn-lt"/>
                <a:cs typeface="+mn-lt"/>
              </a:rPr>
              <a:t>It entails segmenting a huge problem into smaller subproblems, resolving each subproblem separately, and then incorporating the solutions into the larger problem.</a:t>
            </a:r>
            <a:endParaRPr lang="en-US" dirty="0"/>
          </a:p>
        </p:txBody>
      </p:sp>
    </p:spTree>
    <p:extLst>
      <p:ext uri="{BB962C8B-B14F-4D97-AF65-F5344CB8AC3E}">
        <p14:creationId xmlns:p14="http://schemas.microsoft.com/office/powerpoint/2010/main" val="1622173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FD6D-187C-E25A-8F1F-E46F572062EA}"/>
              </a:ext>
            </a:extLst>
          </p:cNvPr>
          <p:cNvSpPr>
            <a:spLocks noGrp="1"/>
          </p:cNvSpPr>
          <p:nvPr>
            <p:ph type="title"/>
          </p:nvPr>
        </p:nvSpPr>
        <p:spPr>
          <a:xfrm>
            <a:off x="838200" y="365125"/>
            <a:ext cx="10515600" cy="736092"/>
          </a:xfrm>
        </p:spPr>
        <p:txBody>
          <a:bodyPr>
            <a:normAutofit fontScale="90000"/>
          </a:bodyPr>
          <a:lstStyle/>
          <a:p>
            <a:br>
              <a:rPr lang="en-US" sz="4000" dirty="0">
                <a:cs typeface="Calibri Light"/>
              </a:rPr>
            </a:br>
            <a:r>
              <a:rPr lang="en-US" sz="4000" dirty="0">
                <a:cs typeface="Calibri Light"/>
              </a:rPr>
              <a:t>Hierarchical Planning in Artificial Intelligence</a:t>
            </a:r>
          </a:p>
          <a:p>
            <a:endParaRPr lang="en-US" dirty="0">
              <a:cs typeface="Calibri Light"/>
            </a:endParaRPr>
          </a:p>
        </p:txBody>
      </p:sp>
      <p:sp>
        <p:nvSpPr>
          <p:cNvPr id="3" name="Content Placeholder 2">
            <a:extLst>
              <a:ext uri="{FF2B5EF4-FFF2-40B4-BE49-F238E27FC236}">
                <a16:creationId xmlns:a16="http://schemas.microsoft.com/office/drawing/2014/main" id="{071BFC66-DA94-1762-B900-61C454B1A58B}"/>
              </a:ext>
            </a:extLst>
          </p:cNvPr>
          <p:cNvSpPr>
            <a:spLocks noGrp="1"/>
          </p:cNvSpPr>
          <p:nvPr>
            <p:ph idx="1"/>
          </p:nvPr>
        </p:nvSpPr>
        <p:spPr>
          <a:xfrm>
            <a:off x="579408" y="1106758"/>
            <a:ext cx="11133825" cy="5070205"/>
          </a:xfrm>
        </p:spPr>
        <p:txBody>
          <a:bodyPr vert="horz" lIns="91440" tIns="45720" rIns="91440" bIns="45720" rtlCol="0" anchor="t">
            <a:normAutofit/>
          </a:bodyPr>
          <a:lstStyle/>
          <a:p>
            <a:r>
              <a:rPr lang="en-US" dirty="0">
                <a:ea typeface="+mn-lt"/>
                <a:cs typeface="+mn-lt"/>
              </a:rPr>
              <a:t>In hierarchical planning, the high-level task is represented as the ultimate goal, and it is decomposed into subgoals or actions at lower levels of the hierarchy. </a:t>
            </a:r>
            <a:endParaRPr lang="en-US"/>
          </a:p>
          <a:p>
            <a:r>
              <a:rPr lang="en-US" dirty="0">
                <a:ea typeface="+mn-lt"/>
                <a:cs typeface="+mn-lt"/>
              </a:rPr>
              <a:t>The hierarchy can be organized as a tree or a directed acyclic graph (DAG), with the high-level goal as the root node and the lowest-level tasks or actions as leaf nodes. </a:t>
            </a:r>
            <a:endParaRPr lang="en-US">
              <a:ea typeface="+mn-lt"/>
              <a:cs typeface="+mn-lt"/>
            </a:endParaRPr>
          </a:p>
          <a:p>
            <a:r>
              <a:rPr lang="en-US" dirty="0">
                <a:ea typeface="+mn-lt"/>
                <a:cs typeface="+mn-lt"/>
              </a:rPr>
              <a:t>Planning can occur at different levels of the hierarchy, with the system selecting goals and generating plans for achieving subgoals or actions. </a:t>
            </a:r>
            <a:endParaRPr lang="en-US">
              <a:ea typeface="+mn-lt"/>
              <a:cs typeface="+mn-lt"/>
            </a:endParaRPr>
          </a:p>
          <a:p>
            <a:r>
              <a:rPr lang="en-US" dirty="0">
                <a:ea typeface="+mn-lt"/>
                <a:cs typeface="+mn-lt"/>
              </a:rPr>
              <a:t>The plans generated at different levels are then synthesized into a cohesive plan for execution.</a:t>
            </a:r>
            <a:endParaRPr lang="en-US">
              <a:cs typeface="Calibri"/>
            </a:endParaRPr>
          </a:p>
        </p:txBody>
      </p:sp>
    </p:spTree>
    <p:extLst>
      <p:ext uri="{BB962C8B-B14F-4D97-AF65-F5344CB8AC3E}">
        <p14:creationId xmlns:p14="http://schemas.microsoft.com/office/powerpoint/2010/main" val="13946550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3F5D-EA16-D096-4786-A53714BE4CD8}"/>
              </a:ext>
            </a:extLst>
          </p:cNvPr>
          <p:cNvSpPr>
            <a:spLocks noGrp="1"/>
          </p:cNvSpPr>
          <p:nvPr>
            <p:ph type="title"/>
          </p:nvPr>
        </p:nvSpPr>
        <p:spPr/>
        <p:txBody>
          <a:bodyPr/>
          <a:lstStyle/>
          <a:p>
            <a:br>
              <a:rPr lang="en-US" dirty="0"/>
            </a:br>
            <a:r>
              <a:rPr lang="en-US" dirty="0"/>
              <a:t>Components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9F892749-90EB-3C31-B3B5-B3972B37768D}"/>
              </a:ext>
            </a:extLst>
          </p:cNvPr>
          <p:cNvSpPr>
            <a:spLocks noGrp="1"/>
          </p:cNvSpPr>
          <p:nvPr>
            <p:ph idx="1"/>
          </p:nvPr>
        </p:nvSpPr>
        <p:spPr/>
        <p:txBody>
          <a:bodyPr vert="horz" lIns="91440" tIns="45720" rIns="91440" bIns="45720" rtlCol="0" anchor="t">
            <a:normAutofit/>
          </a:bodyPr>
          <a:lstStyle/>
          <a:p>
            <a:r>
              <a:rPr lang="en-US" b="1" dirty="0">
                <a:ea typeface="+mn-lt"/>
                <a:cs typeface="+mn-lt"/>
              </a:rPr>
              <a:t>High-level goals:</a:t>
            </a:r>
            <a:r>
              <a:rPr lang="en-US" dirty="0">
                <a:ea typeface="+mn-lt"/>
                <a:cs typeface="+mn-lt"/>
              </a:rPr>
              <a:t> The overall objectives or tasks that the AI system aims to achieve.</a:t>
            </a:r>
            <a:endParaRPr lang="en-US">
              <a:cs typeface="Calibri" panose="020F0502020204030204"/>
            </a:endParaRPr>
          </a:p>
          <a:p>
            <a:r>
              <a:rPr lang="en-US" b="1" dirty="0">
                <a:ea typeface="+mn-lt"/>
                <a:cs typeface="+mn-lt"/>
              </a:rPr>
              <a:t>Task decomposition:</a:t>
            </a:r>
            <a:r>
              <a:rPr lang="en-US" dirty="0">
                <a:ea typeface="+mn-lt"/>
                <a:cs typeface="+mn-lt"/>
              </a:rPr>
              <a:t> Breaking down high-level goals into lower-level tasks or subgoals.</a:t>
            </a:r>
            <a:endParaRPr lang="en-US" dirty="0">
              <a:cs typeface="Calibri"/>
            </a:endParaRPr>
          </a:p>
          <a:p>
            <a:r>
              <a:rPr lang="en-US" b="1" dirty="0">
                <a:ea typeface="+mn-lt"/>
                <a:cs typeface="+mn-lt"/>
              </a:rPr>
              <a:t>Planning hierarchy:</a:t>
            </a:r>
            <a:r>
              <a:rPr lang="en-US" dirty="0">
                <a:ea typeface="+mn-lt"/>
                <a:cs typeface="+mn-lt"/>
              </a:rPr>
              <a:t> The organization of tasks or subgoals into a hierarchical structure, such as a tree or a directed acyclic graph (DAG).</a:t>
            </a:r>
            <a:endParaRPr lang="en-US">
              <a:cs typeface="Calibri"/>
            </a:endParaRPr>
          </a:p>
          <a:p>
            <a:r>
              <a:rPr lang="en-US" b="1" dirty="0">
                <a:ea typeface="+mn-lt"/>
                <a:cs typeface="+mn-lt"/>
              </a:rPr>
              <a:t>Plan generation at different levels:</a:t>
            </a:r>
            <a:r>
              <a:rPr lang="en-US" dirty="0">
                <a:ea typeface="+mn-lt"/>
                <a:cs typeface="+mn-lt"/>
              </a:rPr>
              <a:t> Reasoning and planning at different levels of the hierarchy, with plans generated for achieving subgoals or actions.</a:t>
            </a:r>
            <a:endParaRPr lang="en-US">
              <a:cs typeface="Calibri"/>
            </a:endParaRPr>
          </a:p>
          <a:p>
            <a:endParaRPr lang="en-US" dirty="0">
              <a:cs typeface="Calibri"/>
            </a:endParaRPr>
          </a:p>
        </p:txBody>
      </p:sp>
    </p:spTree>
    <p:extLst>
      <p:ext uri="{BB962C8B-B14F-4D97-AF65-F5344CB8AC3E}">
        <p14:creationId xmlns:p14="http://schemas.microsoft.com/office/powerpoint/2010/main" val="1695168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3F5D-EA16-D096-4786-A53714BE4CD8}"/>
              </a:ext>
            </a:extLst>
          </p:cNvPr>
          <p:cNvSpPr>
            <a:spLocks noGrp="1"/>
          </p:cNvSpPr>
          <p:nvPr>
            <p:ph type="title"/>
          </p:nvPr>
        </p:nvSpPr>
        <p:spPr/>
        <p:txBody>
          <a:bodyPr/>
          <a:lstStyle/>
          <a:p>
            <a:br>
              <a:rPr lang="en-US" dirty="0"/>
            </a:br>
            <a:r>
              <a:rPr lang="en-US" dirty="0"/>
              <a:t>Components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9F892749-90EB-3C31-B3B5-B3972B37768D}"/>
              </a:ext>
            </a:extLst>
          </p:cNvPr>
          <p:cNvSpPr>
            <a:spLocks noGrp="1"/>
          </p:cNvSpPr>
          <p:nvPr>
            <p:ph idx="1"/>
          </p:nvPr>
        </p:nvSpPr>
        <p:spPr/>
        <p:txBody>
          <a:bodyPr vert="horz" lIns="91440" tIns="45720" rIns="91440" bIns="45720" rtlCol="0" anchor="t">
            <a:normAutofit/>
          </a:bodyPr>
          <a:lstStyle/>
          <a:p>
            <a:pPr>
              <a:lnSpc>
                <a:spcPct val="150000"/>
              </a:lnSpc>
            </a:pPr>
            <a:r>
              <a:rPr lang="en-US" b="1" dirty="0">
                <a:ea typeface="+mn-lt"/>
                <a:cs typeface="+mn-lt"/>
              </a:rPr>
              <a:t>Plan synthesis:</a:t>
            </a:r>
            <a:r>
              <a:rPr lang="en-US" dirty="0">
                <a:ea typeface="+mn-lt"/>
                <a:cs typeface="+mn-lt"/>
              </a:rPr>
              <a:t> Combining the plans for achieving subgoals or actions into a cohesive plan for execution.</a:t>
            </a:r>
          </a:p>
          <a:p>
            <a:pPr>
              <a:lnSpc>
                <a:spcPct val="150000"/>
              </a:lnSpc>
            </a:pPr>
            <a:r>
              <a:rPr lang="en-US" b="1" dirty="0">
                <a:ea typeface="+mn-lt"/>
                <a:cs typeface="+mn-lt"/>
              </a:rPr>
              <a:t>Plan execution:</a:t>
            </a:r>
            <a:r>
              <a:rPr lang="en-US" dirty="0">
                <a:ea typeface="+mn-lt"/>
                <a:cs typeface="+mn-lt"/>
              </a:rPr>
              <a:t> Carrying out the actions or subgoals in the plan in the correct order.</a:t>
            </a:r>
          </a:p>
          <a:p>
            <a:pPr>
              <a:lnSpc>
                <a:spcPct val="150000"/>
              </a:lnSpc>
            </a:pPr>
            <a:r>
              <a:rPr lang="en-US" b="1" dirty="0">
                <a:ea typeface="+mn-lt"/>
                <a:cs typeface="+mn-lt"/>
              </a:rPr>
              <a:t>Plan adaptation:</a:t>
            </a:r>
            <a:r>
              <a:rPr lang="en-US" dirty="0">
                <a:ea typeface="+mn-lt"/>
                <a:cs typeface="+mn-lt"/>
              </a:rPr>
              <a:t> Revising plans at different levels of abstraction to accommodate changes in the environment or goals.</a:t>
            </a:r>
          </a:p>
          <a:p>
            <a:endParaRPr lang="en-US" dirty="0">
              <a:cs typeface="Calibri"/>
            </a:endParaRPr>
          </a:p>
        </p:txBody>
      </p:sp>
    </p:spTree>
    <p:extLst>
      <p:ext uri="{BB962C8B-B14F-4D97-AF65-F5344CB8AC3E}">
        <p14:creationId xmlns:p14="http://schemas.microsoft.com/office/powerpoint/2010/main" val="22531721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B9CD-E152-AE5E-2852-4B7A946E19D1}"/>
              </a:ext>
            </a:extLst>
          </p:cNvPr>
          <p:cNvSpPr>
            <a:spLocks noGrp="1"/>
          </p:cNvSpPr>
          <p:nvPr>
            <p:ph type="title"/>
          </p:nvPr>
        </p:nvSpPr>
        <p:spPr/>
        <p:txBody>
          <a:bodyPr/>
          <a:lstStyle/>
          <a:p>
            <a:br>
              <a:rPr lang="en-US" dirty="0"/>
            </a:br>
            <a:r>
              <a:rPr lang="en-US" dirty="0"/>
              <a:t>Definition of Hierarchical Planning</a:t>
            </a:r>
          </a:p>
          <a:p>
            <a:endParaRPr lang="en-US" dirty="0">
              <a:cs typeface="Calibri Light"/>
            </a:endParaRPr>
          </a:p>
        </p:txBody>
      </p:sp>
      <p:sp>
        <p:nvSpPr>
          <p:cNvPr id="3" name="Content Placeholder 2">
            <a:extLst>
              <a:ext uri="{FF2B5EF4-FFF2-40B4-BE49-F238E27FC236}">
                <a16:creationId xmlns:a16="http://schemas.microsoft.com/office/drawing/2014/main" id="{1B05974D-C164-1FB9-D5DE-1C14CF5C84E7}"/>
              </a:ext>
            </a:extLst>
          </p:cNvPr>
          <p:cNvSpPr>
            <a:spLocks noGrp="1"/>
          </p:cNvSpPr>
          <p:nvPr>
            <p:ph idx="1"/>
          </p:nvPr>
        </p:nvSpPr>
        <p:spPr/>
        <p:txBody>
          <a:bodyPr vert="horz" lIns="91440" tIns="45720" rIns="91440" bIns="45720" rtlCol="0" anchor="t">
            <a:normAutofit/>
          </a:bodyPr>
          <a:lstStyle/>
          <a:p>
            <a:r>
              <a:rPr lang="en-US" dirty="0">
                <a:solidFill>
                  <a:srgbClr val="FF0000"/>
                </a:solidFill>
                <a:ea typeface="+mn-lt"/>
                <a:cs typeface="+mn-lt"/>
              </a:rPr>
              <a:t>Hierarchical planning refers to a problem-solving approach that involves breaking down complex tasks into a hierarchical structure of smaller sub-tasks or actions that can be executed by an intelligent agent.</a:t>
            </a:r>
            <a:endParaRPr lang="en-US" dirty="0">
              <a:solidFill>
                <a:srgbClr val="FF0000"/>
              </a:solidFill>
              <a:cs typeface="Calibri" panose="020F0502020204030204"/>
            </a:endParaRPr>
          </a:p>
          <a:p>
            <a:endParaRPr lang="en-US" dirty="0">
              <a:solidFill>
                <a:srgbClr val="FF0000"/>
              </a:solidFill>
              <a:ea typeface="+mn-lt"/>
              <a:cs typeface="+mn-lt"/>
            </a:endParaRPr>
          </a:p>
          <a:p>
            <a:r>
              <a:rPr lang="en-US" dirty="0">
                <a:ea typeface="+mn-lt"/>
                <a:cs typeface="+mn-lt"/>
              </a:rPr>
              <a:t>The agent decomposes the overall task into sub-tasks and generates a plan for each sub-task, taking into account dependencies, constraints, and the goals of the overall task. Each sub-plan is executed sequentially, with the results of each step being used to guide subsequent steps.</a:t>
            </a:r>
            <a:endParaRPr lang="en-US" dirty="0">
              <a:cs typeface="Calibri"/>
            </a:endParaRPr>
          </a:p>
          <a:p>
            <a:endParaRPr lang="en-US" dirty="0">
              <a:cs typeface="Calibri"/>
            </a:endParaRPr>
          </a:p>
        </p:txBody>
      </p:sp>
    </p:spTree>
    <p:extLst>
      <p:ext uri="{BB962C8B-B14F-4D97-AF65-F5344CB8AC3E}">
        <p14:creationId xmlns:p14="http://schemas.microsoft.com/office/powerpoint/2010/main" val="308069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8C3ECE-31BF-DF16-933F-4818AB03378E}"/>
              </a:ext>
            </a:extLst>
          </p:cNvPr>
          <p:cNvPicPr>
            <a:picLocks noChangeAspect="1"/>
          </p:cNvPicPr>
          <p:nvPr/>
        </p:nvPicPr>
        <p:blipFill>
          <a:blip r:embed="rId2"/>
          <a:stretch>
            <a:fillRect/>
          </a:stretch>
        </p:blipFill>
        <p:spPr>
          <a:xfrm>
            <a:off x="614794" y="413428"/>
            <a:ext cx="10876146" cy="6218047"/>
          </a:xfrm>
          <a:prstGeom prst="rect">
            <a:avLst/>
          </a:prstGeom>
        </p:spPr>
      </p:pic>
    </p:spTree>
    <p:extLst>
      <p:ext uri="{BB962C8B-B14F-4D97-AF65-F5344CB8AC3E}">
        <p14:creationId xmlns:p14="http://schemas.microsoft.com/office/powerpoint/2010/main" val="3501120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travel&#10;&#10;Description automatically generated">
            <a:extLst>
              <a:ext uri="{FF2B5EF4-FFF2-40B4-BE49-F238E27FC236}">
                <a16:creationId xmlns:a16="http://schemas.microsoft.com/office/drawing/2014/main" id="{25E1EF18-460D-7BB5-6EEA-FAF1257516D3}"/>
              </a:ext>
            </a:extLst>
          </p:cNvPr>
          <p:cNvPicPr>
            <a:picLocks noChangeAspect="1"/>
          </p:cNvPicPr>
          <p:nvPr/>
        </p:nvPicPr>
        <p:blipFill>
          <a:blip r:embed="rId2"/>
          <a:stretch>
            <a:fillRect/>
          </a:stretch>
        </p:blipFill>
        <p:spPr>
          <a:xfrm>
            <a:off x="574561" y="643466"/>
            <a:ext cx="11057255" cy="5801104"/>
          </a:xfrm>
          <a:prstGeom prst="rect">
            <a:avLst/>
          </a:prstGeom>
        </p:spPr>
      </p:pic>
    </p:spTree>
    <p:extLst>
      <p:ext uri="{BB962C8B-B14F-4D97-AF65-F5344CB8AC3E}">
        <p14:creationId xmlns:p14="http://schemas.microsoft.com/office/powerpoint/2010/main" val="2463036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construction process&#10;&#10;Description automatically generated">
            <a:extLst>
              <a:ext uri="{FF2B5EF4-FFF2-40B4-BE49-F238E27FC236}">
                <a16:creationId xmlns:a16="http://schemas.microsoft.com/office/drawing/2014/main" id="{6CC997AB-4EAF-8168-2447-3891381A455E}"/>
              </a:ext>
            </a:extLst>
          </p:cNvPr>
          <p:cNvPicPr>
            <a:picLocks noChangeAspect="1"/>
          </p:cNvPicPr>
          <p:nvPr/>
        </p:nvPicPr>
        <p:blipFill>
          <a:blip r:embed="rId2"/>
          <a:stretch>
            <a:fillRect/>
          </a:stretch>
        </p:blipFill>
        <p:spPr>
          <a:xfrm>
            <a:off x="2793262" y="-3515"/>
            <a:ext cx="7252457" cy="6678123"/>
          </a:xfrm>
          <a:prstGeom prst="rect">
            <a:avLst/>
          </a:prstGeom>
        </p:spPr>
      </p:pic>
    </p:spTree>
    <p:extLst>
      <p:ext uri="{BB962C8B-B14F-4D97-AF65-F5344CB8AC3E}">
        <p14:creationId xmlns:p14="http://schemas.microsoft.com/office/powerpoint/2010/main" val="14674145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112</Slides>
  <Notes>7</Notes>
  <HiddenSlides>0</HiddenSlides>
  <MMClips>0</MMClips>
  <ScaleCrop>false</ScaleCrop>
  <HeadingPairs>
    <vt:vector size="4" baseType="variant">
      <vt:variant>
        <vt:lpstr>Theme</vt:lpstr>
      </vt:variant>
      <vt:variant>
        <vt:i4>2</vt:i4>
      </vt:variant>
      <vt:variant>
        <vt:lpstr>Slide Titles</vt:lpstr>
      </vt:variant>
      <vt:variant>
        <vt:i4>112</vt:i4>
      </vt:variant>
    </vt:vector>
  </HeadingPairs>
  <TitlesOfParts>
    <vt:vector size="114" baseType="lpstr">
      <vt:lpstr>office theme</vt:lpstr>
      <vt:lpstr>Blends</vt:lpstr>
      <vt:lpstr>Probabilistic Reasoning</vt:lpstr>
      <vt:lpstr> Probabilistic reasoning in Artificial intelligence </vt:lpstr>
      <vt:lpstr> Causes of uncertainty: </vt:lpstr>
      <vt:lpstr> Probabilistic reasoning: </vt:lpstr>
      <vt:lpstr>PowerPoint Presentation</vt:lpstr>
      <vt:lpstr>Need of probabilistic reasoning in AI:</vt:lpstr>
      <vt:lpstr>PowerPoint Presentation</vt:lpstr>
      <vt:lpstr>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Bayesian Networks </vt:lpstr>
      <vt:lpstr>Bayesian Networks </vt:lpstr>
      <vt:lpstr> Topology of Bayesian network </vt:lpstr>
      <vt:lpstr> Topology of Bayesian network </vt:lpstr>
      <vt:lpstr> Bayesian Networks </vt:lpstr>
      <vt:lpstr> Bayesian Networks </vt:lpstr>
      <vt:lpstr> Bayesian Networks </vt:lpstr>
      <vt:lpstr>PowerPoint Presentation</vt:lpstr>
      <vt:lpstr>PowerPoint Presentation</vt:lpstr>
      <vt:lpstr>PowerPoint Presentation</vt:lpstr>
      <vt:lpstr>how to create a Bayesian network</vt:lpstr>
      <vt:lpstr> Bayesian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is Fuzzy Logic? </vt:lpstr>
      <vt:lpstr>Fuzzy Logic</vt:lpstr>
      <vt:lpstr>Implementation</vt:lpstr>
      <vt:lpstr>PowerPoint Presentation</vt:lpstr>
      <vt:lpstr> Membership Function </vt:lpstr>
      <vt:lpstr>PowerPoint Presentation</vt:lpstr>
      <vt:lpstr>PowerPoint Presentation</vt:lpstr>
      <vt:lpstr> Example of a Fuzzy Logic System </vt:lpstr>
      <vt:lpstr>PowerPoint Presentation</vt:lpstr>
      <vt:lpstr>PowerPoint Presentation</vt:lpstr>
      <vt:lpstr> Classical Set </vt:lpstr>
      <vt:lpstr> Fuzzy Set </vt:lpstr>
      <vt:lpstr> Operations on Fuzzy Set </vt:lpstr>
      <vt:lpstr>PowerPoint Presentation</vt:lpstr>
      <vt:lpstr>PowerPoint Presentation</vt:lpstr>
      <vt:lpstr>PowerPoint Presentation</vt:lpstr>
      <vt:lpstr> Advantages of Fuzzy Logic </vt:lpstr>
      <vt:lpstr> Disadvantages of Fuzzy Logic </vt:lpstr>
      <vt:lpstr>PowerPoint Presentation</vt:lpstr>
      <vt:lpstr> What is the Role of Planning in Artificial Intelligence? </vt:lpstr>
      <vt:lpstr> What is the Role of Planning in Artificial Intelligence? </vt:lpstr>
      <vt:lpstr> What is a Plan? </vt:lpstr>
      <vt:lpstr> What is planning in AI? </vt:lpstr>
      <vt:lpstr>Forward State Space Planning (FSSP)</vt:lpstr>
      <vt:lpstr>Forward State Space Planning (FSSP)</vt:lpstr>
      <vt:lpstr>Forward State Space Planning (FSSP)</vt:lpstr>
      <vt:lpstr>PowerPoint Presentation</vt:lpstr>
      <vt:lpstr>PowerPoint Presentation</vt:lpstr>
      <vt:lpstr> Backward State Space Planning (BSSP) </vt:lpstr>
      <vt:lpstr> Backward State Space Planning (BSSP) </vt:lpstr>
      <vt:lpstr> The Planning Language (STRIPS) </vt:lpstr>
      <vt:lpstr>  Goal Stack Planning  </vt:lpstr>
      <vt:lpstr> The Important Steps of the Algorithm </vt:lpstr>
      <vt:lpstr> Block-World Planning Problem </vt:lpstr>
      <vt:lpstr>PowerPoint Presentation</vt:lpstr>
      <vt:lpstr> Components of the Planning System </vt:lpstr>
      <vt:lpstr>PowerPoint Presentation</vt:lpstr>
      <vt:lpstr>Example : Blocks World</vt:lpstr>
      <vt:lpstr>Example : Blocks World</vt:lpstr>
      <vt:lpstr>Example : Blocks World</vt:lpstr>
      <vt:lpstr>Rules</vt:lpstr>
      <vt:lpstr>Rules</vt:lpstr>
      <vt:lpstr>Plan for the block world problem</vt:lpstr>
      <vt:lpstr>Triangular Table</vt:lpstr>
      <vt:lpstr> Hierarchical Planning in Artificial Intelligence </vt:lpstr>
      <vt:lpstr> Hierarchical Planning in Artificial Intelligence </vt:lpstr>
      <vt:lpstr> Components of Hierarchical Planning </vt:lpstr>
      <vt:lpstr> Components of Hierarchical Planning </vt:lpstr>
      <vt:lpstr> Definition of Hierarchical Planning </vt:lpstr>
      <vt:lpstr>PowerPoint Presentation</vt:lpstr>
      <vt:lpstr>PowerPoint Presentation</vt:lpstr>
      <vt:lpstr>PowerPoint Presentation</vt:lpstr>
      <vt:lpstr>PowerPoint Presentation</vt:lpstr>
      <vt:lpstr> Techniques Used in Hierarchical Planning </vt:lpstr>
      <vt:lpstr>  Decomposition techniques: </vt:lpstr>
      <vt:lpstr> Hierarchical Task Network (HTN) </vt:lpstr>
      <vt:lpstr>PowerPoint Presentation</vt:lpstr>
      <vt:lpstr>PowerPoint Presentation</vt:lpstr>
      <vt:lpstr> Why do we require Hierarchical Planning? </vt:lpstr>
      <vt:lpstr> Advantages of Hierarchical Planning </vt:lpstr>
      <vt:lpstr> Advantages of Hierarchical Planning </vt:lpstr>
      <vt:lpstr> Advantages of Hierarchical Planning </vt:lpstr>
      <vt:lpstr> Applications of Artificial Intelligence </vt:lpstr>
      <vt:lpstr> Applications of Artificial Intelligence </vt:lpstr>
      <vt:lpstr> Applications of Artificial Intelligence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692</cp:revision>
  <dcterms:created xsi:type="dcterms:W3CDTF">2023-10-29T15:23:39Z</dcterms:created>
  <dcterms:modified xsi:type="dcterms:W3CDTF">2023-11-07T02:01:18Z</dcterms:modified>
</cp:coreProperties>
</file>